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27"/>
  </p:notesMasterIdLst>
  <p:sldIdLst>
    <p:sldId id="256" r:id="rId2"/>
    <p:sldId id="278" r:id="rId3"/>
    <p:sldId id="279" r:id="rId4"/>
    <p:sldId id="257" r:id="rId5"/>
    <p:sldId id="288" r:id="rId6"/>
    <p:sldId id="258" r:id="rId7"/>
    <p:sldId id="259" r:id="rId8"/>
    <p:sldId id="280" r:id="rId9"/>
    <p:sldId id="281" r:id="rId10"/>
    <p:sldId id="282" r:id="rId11"/>
    <p:sldId id="271" r:id="rId12"/>
    <p:sldId id="260" r:id="rId13"/>
    <p:sldId id="285" r:id="rId14"/>
    <p:sldId id="286" r:id="rId15"/>
    <p:sldId id="284" r:id="rId16"/>
    <p:sldId id="272" r:id="rId17"/>
    <p:sldId id="261" r:id="rId18"/>
    <p:sldId id="262" r:id="rId19"/>
    <p:sldId id="273" r:id="rId20"/>
    <p:sldId id="263" r:id="rId21"/>
    <p:sldId id="274" r:id="rId22"/>
    <p:sldId id="264" r:id="rId23"/>
    <p:sldId id="287" r:id="rId24"/>
    <p:sldId id="265" r:id="rId25"/>
    <p:sldId id="277" r:id="rId2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9236F4-9431-4A12-89BB-F1734DC328CD}" type="datetimeFigureOut">
              <a:rPr lang="fr-FR" smtClean="0"/>
              <a:t>19/03/2024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D3402C-D49E-4287-970D-F6572CCCD904}" type="slidenum">
              <a:rPr lang="fr-FR" smtClean="0"/>
              <a:t>‹N°›</a:t>
            </a:fld>
            <a:endParaRPr lang="fr-FR"/>
          </a:p>
        </p:txBody>
      </p:sp>
    </p:spTree>
    <p:extLst>
      <p:ext uri="{BB962C8B-B14F-4D97-AF65-F5344CB8AC3E}">
        <p14:creationId xmlns:p14="http://schemas.microsoft.com/office/powerpoint/2010/main" val="1923622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0D3402C-D49E-4287-970D-F6572CCCD904}" type="slidenum">
              <a:rPr lang="fr-FR" smtClean="0"/>
              <a:t>6</a:t>
            </a:fld>
            <a:endParaRPr lang="fr-FR"/>
          </a:p>
        </p:txBody>
      </p:sp>
    </p:spTree>
    <p:extLst>
      <p:ext uri="{BB962C8B-B14F-4D97-AF65-F5344CB8AC3E}">
        <p14:creationId xmlns:p14="http://schemas.microsoft.com/office/powerpoint/2010/main" val="906044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Modifiez le style du titre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Modifiez le style des sous-titres du masque</a:t>
            </a:r>
            <a:endParaRPr kumimoji="0" lang="en-US"/>
          </a:p>
        </p:txBody>
      </p:sp>
      <p:sp>
        <p:nvSpPr>
          <p:cNvPr id="30" name="Date Placeholder 29"/>
          <p:cNvSpPr>
            <a:spLocks noGrp="1"/>
          </p:cNvSpPr>
          <p:nvPr>
            <p:ph type="dt" sz="half" idx="10"/>
          </p:nvPr>
        </p:nvSpPr>
        <p:spPr/>
        <p:txBody>
          <a:bodyPr/>
          <a:lstStyle/>
          <a:p>
            <a:fld id="{726E29AE-25C5-4876-A279-F701F94AC309}" type="datetimeFigureOut">
              <a:rPr lang="fr-FR" smtClean="0"/>
              <a:t>19/03/2024</a:t>
            </a:fld>
            <a:endParaRPr lang="fr-FR"/>
          </a:p>
        </p:txBody>
      </p:sp>
      <p:sp>
        <p:nvSpPr>
          <p:cNvPr id="19" name="Footer Placeholder 18"/>
          <p:cNvSpPr>
            <a:spLocks noGrp="1"/>
          </p:cNvSpPr>
          <p:nvPr>
            <p:ph type="ftr" sz="quarter" idx="11"/>
          </p:nvPr>
        </p:nvSpPr>
        <p:spPr/>
        <p:txBody>
          <a:bodyPr/>
          <a:lstStyle/>
          <a:p>
            <a:endParaRPr lang="fr-FR"/>
          </a:p>
        </p:txBody>
      </p:sp>
      <p:sp>
        <p:nvSpPr>
          <p:cNvPr id="27" name="Slide Number Placeholder 26"/>
          <p:cNvSpPr>
            <a:spLocks noGrp="1"/>
          </p:cNvSpPr>
          <p:nvPr>
            <p:ph type="sldNum" sz="quarter" idx="12"/>
          </p:nvPr>
        </p:nvSpPr>
        <p:spPr/>
        <p:txBody>
          <a:bodyPr/>
          <a:lstStyle/>
          <a:p>
            <a:fld id="{C9CDF995-0D26-4FF3-8AFB-273F7CA84941}" type="slidenum">
              <a:rPr lang="fr-FR" smtClean="0"/>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fr-FR" smtClean="0"/>
              <a:t>Modifiez le style du titre</a:t>
            </a:r>
            <a:endParaRPr kumimoji="0" lang="en-US"/>
          </a:p>
        </p:txBody>
      </p:sp>
      <p:sp>
        <p:nvSpPr>
          <p:cNvPr id="3" name="Content Placeholder 2"/>
          <p:cNvSpPr>
            <a:spLocks noGrp="1"/>
          </p:cNvSpPr>
          <p:nvPr>
            <p:ph idx="1"/>
          </p:nvPr>
        </p:nvSpPr>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Date Placeholder 3"/>
          <p:cNvSpPr>
            <a:spLocks noGrp="1"/>
          </p:cNvSpPr>
          <p:nvPr>
            <p:ph type="dt" sz="half" idx="10"/>
          </p:nvPr>
        </p:nvSpPr>
        <p:spPr/>
        <p:txBody>
          <a:bodyPr/>
          <a:lstStyle/>
          <a:p>
            <a:fld id="{726E29AE-25C5-4876-A279-F701F94AC309}" type="datetimeFigureOut">
              <a:rPr lang="fr-FR" smtClean="0"/>
              <a:t>19/03/2024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9CDF995-0D26-4FF3-8AFB-273F7CA84941}"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Modifiez le style du titre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Modifiez les styles du texte du masque</a:t>
            </a:r>
          </a:p>
        </p:txBody>
      </p:sp>
      <p:sp>
        <p:nvSpPr>
          <p:cNvPr id="4" name="Date Placeholder 3"/>
          <p:cNvSpPr>
            <a:spLocks noGrp="1"/>
          </p:cNvSpPr>
          <p:nvPr>
            <p:ph type="dt" sz="half" idx="10"/>
          </p:nvPr>
        </p:nvSpPr>
        <p:spPr/>
        <p:txBody>
          <a:bodyPr/>
          <a:lstStyle/>
          <a:p>
            <a:fld id="{726E29AE-25C5-4876-A279-F701F94AC309}" type="datetimeFigureOut">
              <a:rPr lang="fr-FR" smtClean="0"/>
              <a:t>19/03/2024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9CDF995-0D26-4FF3-8AFB-273F7CA84941}" type="slidenum">
              <a:rPr lang="fr-FR" smtClean="0"/>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fr-FR" smtClean="0"/>
              <a:t>Modifiez le style du titre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Date Placeholder 4"/>
          <p:cNvSpPr>
            <a:spLocks noGrp="1"/>
          </p:cNvSpPr>
          <p:nvPr>
            <p:ph type="dt" sz="half" idx="10"/>
          </p:nvPr>
        </p:nvSpPr>
        <p:spPr/>
        <p:txBody>
          <a:bodyPr/>
          <a:lstStyle/>
          <a:p>
            <a:fld id="{726E29AE-25C5-4876-A279-F701F94AC309}" type="datetimeFigureOut">
              <a:rPr lang="fr-FR" smtClean="0"/>
              <a:t>19/03/2024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9CDF995-0D26-4FF3-8AFB-273F7CA84941}"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fr-FR" smtClean="0"/>
              <a:t>Modifiez le style du titre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Date Placeholder 6"/>
          <p:cNvSpPr>
            <a:spLocks noGrp="1"/>
          </p:cNvSpPr>
          <p:nvPr>
            <p:ph type="dt" sz="half" idx="10"/>
          </p:nvPr>
        </p:nvSpPr>
        <p:spPr/>
        <p:txBody>
          <a:bodyPr/>
          <a:lstStyle/>
          <a:p>
            <a:fld id="{726E29AE-25C5-4876-A279-F701F94AC309}" type="datetimeFigureOut">
              <a:rPr lang="fr-FR" smtClean="0"/>
              <a:t>19/03/2024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C9CDF995-0D26-4FF3-8AFB-273F7CA84941}"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Modifiez le style du titre</a:t>
            </a:r>
            <a:endParaRPr kumimoji="0" lang="en-US"/>
          </a:p>
        </p:txBody>
      </p:sp>
      <p:sp>
        <p:nvSpPr>
          <p:cNvPr id="3" name="Date Placeholder 2"/>
          <p:cNvSpPr>
            <a:spLocks noGrp="1"/>
          </p:cNvSpPr>
          <p:nvPr>
            <p:ph type="dt" sz="half" idx="10"/>
          </p:nvPr>
        </p:nvSpPr>
        <p:spPr/>
        <p:txBody>
          <a:bodyPr/>
          <a:lstStyle/>
          <a:p>
            <a:fld id="{726E29AE-25C5-4876-A279-F701F94AC309}" type="datetimeFigureOut">
              <a:rPr lang="fr-FR" smtClean="0"/>
              <a:t>19/03/2024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C9CDF995-0D26-4FF3-8AFB-273F7CA84941}"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6E29AE-25C5-4876-A279-F701F94AC309}" type="datetimeFigureOut">
              <a:rPr lang="fr-FR" smtClean="0"/>
              <a:t>19/03/2024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C9CDF995-0D26-4FF3-8AFB-273F7CA84941}"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Modifiez le style du titre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Modifiez les styles du texte du masque</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Date Placeholder 4"/>
          <p:cNvSpPr>
            <a:spLocks noGrp="1"/>
          </p:cNvSpPr>
          <p:nvPr>
            <p:ph type="dt" sz="half" idx="10"/>
          </p:nvPr>
        </p:nvSpPr>
        <p:spPr/>
        <p:txBody>
          <a:bodyPr/>
          <a:lstStyle/>
          <a:p>
            <a:fld id="{726E29AE-25C5-4876-A279-F701F94AC309}" type="datetimeFigureOut">
              <a:rPr lang="fr-FR" smtClean="0"/>
              <a:t>19/03/2024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9CDF995-0D26-4FF3-8AFB-273F7CA84941}"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Modifiez le style du titre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Modifiez les styles du texte du masque</a:t>
            </a:r>
          </a:p>
        </p:txBody>
      </p:sp>
      <p:sp>
        <p:nvSpPr>
          <p:cNvPr id="5" name="Date Placeholder 4"/>
          <p:cNvSpPr>
            <a:spLocks noGrp="1"/>
          </p:cNvSpPr>
          <p:nvPr>
            <p:ph type="dt" sz="half" idx="10"/>
          </p:nvPr>
        </p:nvSpPr>
        <p:spPr/>
        <p:txBody>
          <a:bodyPr/>
          <a:lstStyle/>
          <a:p>
            <a:fld id="{726E29AE-25C5-4876-A279-F701F94AC309}" type="datetimeFigureOut">
              <a:rPr lang="fr-FR" smtClean="0"/>
              <a:t>19/03/2024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a:xfrm>
            <a:off x="8077200" y="6356350"/>
            <a:ext cx="609600" cy="365125"/>
          </a:xfrm>
        </p:spPr>
        <p:txBody>
          <a:bodyPr/>
          <a:lstStyle/>
          <a:p>
            <a:fld id="{C9CDF995-0D26-4FF3-8AFB-273F7CA84941}" type="slidenum">
              <a:rPr lang="fr-FR" smtClean="0"/>
              <a:t>‹N°›</a:t>
            </a:fld>
            <a:endParaRPr lang="fr-F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fr-FR" smtClean="0"/>
              <a:t>Modifiez le style du titre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Date Placeholder 3"/>
          <p:cNvSpPr>
            <a:spLocks noGrp="1"/>
          </p:cNvSpPr>
          <p:nvPr>
            <p:ph type="dt" sz="half" idx="10"/>
          </p:nvPr>
        </p:nvSpPr>
        <p:spPr/>
        <p:txBody>
          <a:bodyPr/>
          <a:lstStyle/>
          <a:p>
            <a:fld id="{726E29AE-25C5-4876-A279-F701F94AC309}" type="datetimeFigureOut">
              <a:rPr lang="fr-FR" smtClean="0"/>
              <a:t>19/03/2024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9CDF995-0D26-4FF3-8AFB-273F7CA84941}"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fr-FR" smtClean="0"/>
              <a:t>Modifiez le style du titre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Date Placeholder 3"/>
          <p:cNvSpPr>
            <a:spLocks noGrp="1"/>
          </p:cNvSpPr>
          <p:nvPr>
            <p:ph type="dt" sz="half" idx="10"/>
          </p:nvPr>
        </p:nvSpPr>
        <p:spPr/>
        <p:txBody>
          <a:bodyPr/>
          <a:lstStyle/>
          <a:p>
            <a:fld id="{726E29AE-25C5-4876-A279-F701F94AC309}" type="datetimeFigureOut">
              <a:rPr lang="fr-FR" smtClean="0"/>
              <a:t>19/03/2024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9CDF995-0D26-4FF3-8AFB-273F7CA84941}"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Modifiez le style du titre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26E29AE-25C5-4876-A279-F701F94AC309}" type="datetimeFigureOut">
              <a:rPr lang="fr-FR" smtClean="0"/>
              <a:t>19/03/2024</a:t>
            </a:fld>
            <a:endParaRPr lang="fr-F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9CDF995-0D26-4FF3-8AFB-273F7CA84941}" type="slidenum">
              <a:rPr lang="fr-FR" smtClean="0"/>
              <a:t>‹N°›</a:t>
            </a:fld>
            <a:endParaRPr lang="fr-F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37544" y="476672"/>
            <a:ext cx="7543800" cy="3312367"/>
          </a:xfrm>
        </p:spPr>
        <p:txBody>
          <a:bodyPr>
            <a:noAutofit/>
          </a:bodyPr>
          <a:lstStyle/>
          <a:p>
            <a:pPr algn="ctr"/>
            <a:r>
              <a:rPr lang="fr-FR" sz="3400" dirty="0" smtClean="0"/>
              <a:t/>
            </a:r>
            <a:br>
              <a:rPr lang="fr-FR" sz="3400" dirty="0" smtClean="0"/>
            </a:br>
            <a:r>
              <a:rPr lang="fr-FR" sz="4000" b="1" dirty="0" smtClean="0"/>
              <a:t>« Généralité sur la nationalité </a:t>
            </a:r>
            <a:r>
              <a:rPr lang="fr-FR" sz="4000" b="1" dirty="0"/>
              <a:t>»</a:t>
            </a:r>
            <a:r>
              <a:rPr lang="fr-FR" sz="4000" dirty="0"/>
              <a:t/>
            </a:r>
            <a:br>
              <a:rPr lang="fr-FR" sz="4000" dirty="0"/>
            </a:br>
            <a:endParaRPr lang="fr-FR" sz="4000" dirty="0"/>
          </a:p>
        </p:txBody>
      </p:sp>
      <p:sp>
        <p:nvSpPr>
          <p:cNvPr id="3" name="Sous-titre 2"/>
          <p:cNvSpPr>
            <a:spLocks noGrp="1"/>
          </p:cNvSpPr>
          <p:nvPr>
            <p:ph type="subTitle" idx="1"/>
          </p:nvPr>
        </p:nvSpPr>
        <p:spPr>
          <a:xfrm>
            <a:off x="533400" y="3228536"/>
            <a:ext cx="7854696" cy="2432712"/>
          </a:xfrm>
        </p:spPr>
        <p:txBody>
          <a:bodyPr>
            <a:normAutofit/>
          </a:bodyPr>
          <a:lstStyle/>
          <a:p>
            <a:endParaRPr lang="fr-FR" b="1" dirty="0" smtClean="0"/>
          </a:p>
          <a:p>
            <a:endParaRPr lang="fr-FR" b="1" dirty="0" smtClean="0"/>
          </a:p>
          <a:p>
            <a:r>
              <a:rPr lang="fr-FR" b="1" dirty="0" smtClean="0"/>
              <a:t>Par Eric MONTCHO AGBASSA,</a:t>
            </a:r>
          </a:p>
          <a:p>
            <a:r>
              <a:rPr lang="fr-FR" b="1" dirty="0" smtClean="0"/>
              <a:t>Agrégé de droit privé et de </a:t>
            </a:r>
            <a:r>
              <a:rPr lang="fr-FR" b="1" dirty="0"/>
              <a:t>s</a:t>
            </a:r>
            <a:r>
              <a:rPr lang="fr-FR" b="1" dirty="0" smtClean="0"/>
              <a:t>ciences criminelles</a:t>
            </a:r>
          </a:p>
          <a:p>
            <a:r>
              <a:rPr lang="fr-FR" b="1" dirty="0" smtClean="0"/>
              <a:t>Enseignant</a:t>
            </a:r>
          </a:p>
        </p:txBody>
      </p:sp>
    </p:spTree>
    <p:extLst>
      <p:ext uri="{BB962C8B-B14F-4D97-AF65-F5344CB8AC3E}">
        <p14:creationId xmlns:p14="http://schemas.microsoft.com/office/powerpoint/2010/main" val="31419376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Objectifs </a:t>
            </a:r>
            <a:endParaRPr lang="fr-FR" dirty="0"/>
          </a:p>
        </p:txBody>
      </p:sp>
      <p:sp>
        <p:nvSpPr>
          <p:cNvPr id="3" name="Espace réservé du contenu 2"/>
          <p:cNvSpPr>
            <a:spLocks noGrp="1"/>
          </p:cNvSpPr>
          <p:nvPr>
            <p:ph idx="1"/>
          </p:nvPr>
        </p:nvSpPr>
        <p:spPr/>
        <p:txBody>
          <a:bodyPr/>
          <a:lstStyle/>
          <a:p>
            <a:endParaRPr lang="fr-FR" dirty="0" smtClean="0"/>
          </a:p>
          <a:p>
            <a:r>
              <a:rPr lang="fr-FR" dirty="0" smtClean="0"/>
              <a:t>A </a:t>
            </a:r>
            <a:r>
              <a:rPr lang="fr-FR" dirty="0"/>
              <a:t>la fin de cette section, les participants sont en mesure :</a:t>
            </a:r>
          </a:p>
          <a:p>
            <a:r>
              <a:rPr lang="fr-FR" dirty="0"/>
              <a:t>1-de définir la nationalité </a:t>
            </a:r>
          </a:p>
          <a:p>
            <a:r>
              <a:rPr lang="fr-FR" dirty="0"/>
              <a:t>2-d’expliquer les modes d’accès à la nationalité (Attribution et acquisition)</a:t>
            </a:r>
          </a:p>
          <a:p>
            <a:r>
              <a:rPr lang="fr-FR" dirty="0"/>
              <a:t>3-d’indiquer les cas de perte de la nationalité : (perte volontaire/ perte forcée)</a:t>
            </a:r>
          </a:p>
          <a:p>
            <a:endParaRPr lang="fr-FR" dirty="0"/>
          </a:p>
        </p:txBody>
      </p:sp>
    </p:spTree>
    <p:extLst>
      <p:ext uri="{BB962C8B-B14F-4D97-AF65-F5344CB8AC3E}">
        <p14:creationId xmlns:p14="http://schemas.microsoft.com/office/powerpoint/2010/main" val="1439772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Approche </a:t>
            </a:r>
            <a:endParaRPr lang="fr-FR" dirty="0"/>
          </a:p>
        </p:txBody>
      </p:sp>
      <p:sp>
        <p:nvSpPr>
          <p:cNvPr id="3" name="Espace réservé du contenu 2"/>
          <p:cNvSpPr>
            <a:spLocks noGrp="1"/>
          </p:cNvSpPr>
          <p:nvPr>
            <p:ph idx="1"/>
          </p:nvPr>
        </p:nvSpPr>
        <p:spPr/>
        <p:txBody>
          <a:bodyPr/>
          <a:lstStyle/>
          <a:p>
            <a:r>
              <a:rPr lang="fr-FR" dirty="0" smtClean="0"/>
              <a:t>Interactive </a:t>
            </a:r>
          </a:p>
          <a:p>
            <a:endParaRPr lang="fr-FR" dirty="0" smtClean="0"/>
          </a:p>
          <a:p>
            <a:r>
              <a:rPr lang="fr-FR" dirty="0" smtClean="0"/>
              <a:t>Usage des instruments juridiques pertinents</a:t>
            </a:r>
          </a:p>
          <a:p>
            <a:endParaRPr lang="fr-FR" dirty="0" smtClean="0"/>
          </a:p>
          <a:p>
            <a:r>
              <a:rPr lang="fr-FR" dirty="0" smtClean="0"/>
              <a:t>Partage d’expérience </a:t>
            </a:r>
            <a:endParaRPr lang="fr-FR" dirty="0"/>
          </a:p>
        </p:txBody>
      </p:sp>
    </p:spTree>
    <p:extLst>
      <p:ext uri="{BB962C8B-B14F-4D97-AF65-F5344CB8AC3E}">
        <p14:creationId xmlns:p14="http://schemas.microsoft.com/office/powerpoint/2010/main" val="607181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634082"/>
          </a:xfrm>
        </p:spPr>
        <p:txBody>
          <a:bodyPr>
            <a:normAutofit fontScale="90000"/>
          </a:bodyPr>
          <a:lstStyle/>
          <a:p>
            <a:pPr algn="ctr"/>
            <a:r>
              <a:rPr lang="fr-FR" dirty="0" smtClean="0"/>
              <a:t>Plan de présentation</a:t>
            </a:r>
            <a:endParaRPr lang="fr-FR" dirty="0"/>
          </a:p>
        </p:txBody>
      </p:sp>
      <p:sp>
        <p:nvSpPr>
          <p:cNvPr id="3" name="Espace réservé du contenu 2"/>
          <p:cNvSpPr>
            <a:spLocks noGrp="1"/>
          </p:cNvSpPr>
          <p:nvPr>
            <p:ph idx="1"/>
          </p:nvPr>
        </p:nvSpPr>
        <p:spPr>
          <a:xfrm>
            <a:off x="457200" y="1124744"/>
            <a:ext cx="7620000" cy="5276056"/>
          </a:xfrm>
        </p:spPr>
        <p:txBody>
          <a:bodyPr>
            <a:normAutofit fontScale="92500" lnSpcReduction="10000"/>
          </a:bodyPr>
          <a:lstStyle/>
          <a:p>
            <a:pPr marL="114300" indent="0">
              <a:buNone/>
            </a:pPr>
            <a:r>
              <a:rPr lang="fr-FR" b="1" dirty="0" smtClean="0"/>
              <a:t>I- Les modes d’accès à la nationalité</a:t>
            </a:r>
            <a:endParaRPr lang="fr-FR" dirty="0"/>
          </a:p>
          <a:p>
            <a:r>
              <a:rPr lang="fr-FR" dirty="0" err="1"/>
              <a:t>A-Le</a:t>
            </a:r>
            <a:r>
              <a:rPr lang="fr-FR" dirty="0"/>
              <a:t> mode direct ou attribution de la nationalité</a:t>
            </a:r>
          </a:p>
          <a:p>
            <a:r>
              <a:rPr lang="fr-FR" dirty="0"/>
              <a:t>1-Le droit du sang ou </a:t>
            </a:r>
            <a:r>
              <a:rPr lang="fr-FR" i="1" dirty="0"/>
              <a:t>jus </a:t>
            </a:r>
            <a:r>
              <a:rPr lang="fr-FR" i="1" dirty="0" err="1"/>
              <a:t>sanguini</a:t>
            </a:r>
            <a:endParaRPr lang="fr-FR" dirty="0"/>
          </a:p>
          <a:p>
            <a:r>
              <a:rPr lang="fr-FR" dirty="0"/>
              <a:t>2-Le droit du sol ou </a:t>
            </a:r>
            <a:r>
              <a:rPr lang="fr-FR" i="1" dirty="0"/>
              <a:t>jus soli</a:t>
            </a:r>
            <a:r>
              <a:rPr lang="fr-FR" dirty="0"/>
              <a:t> </a:t>
            </a:r>
          </a:p>
          <a:p>
            <a:r>
              <a:rPr lang="fr-FR" dirty="0" err="1"/>
              <a:t>B-Les</a:t>
            </a:r>
            <a:r>
              <a:rPr lang="fr-FR" dirty="0"/>
              <a:t> modes indirects ou acquisition de la nationalité</a:t>
            </a:r>
          </a:p>
          <a:p>
            <a:r>
              <a:rPr lang="fr-BE" dirty="0"/>
              <a:t>1-Le mariage</a:t>
            </a:r>
            <a:endParaRPr lang="fr-FR" dirty="0"/>
          </a:p>
          <a:p>
            <a:r>
              <a:rPr lang="fr-FR" dirty="0"/>
              <a:t>2-la naissance et la résidence</a:t>
            </a:r>
          </a:p>
          <a:p>
            <a:r>
              <a:rPr lang="fr-FR" dirty="0"/>
              <a:t>3-La naturalisation </a:t>
            </a:r>
          </a:p>
          <a:p>
            <a:r>
              <a:rPr lang="fr-FR" b="1" dirty="0"/>
              <a:t>II-La perte de la nationalité  </a:t>
            </a:r>
          </a:p>
          <a:p>
            <a:r>
              <a:rPr lang="fr-FR" dirty="0"/>
              <a:t>A-La perte involontaire</a:t>
            </a:r>
          </a:p>
          <a:p>
            <a:r>
              <a:rPr lang="fr-FR" dirty="0" err="1"/>
              <a:t>B-La</a:t>
            </a:r>
            <a:r>
              <a:rPr lang="fr-FR" dirty="0"/>
              <a:t> perte volontaire </a:t>
            </a:r>
          </a:p>
          <a:p>
            <a:r>
              <a:rPr lang="fr-FR" dirty="0"/>
              <a:t>1-La perte volontaire </a:t>
            </a:r>
            <a:r>
              <a:rPr lang="fr-FR" dirty="0" smtClean="0"/>
              <a:t>implicite</a:t>
            </a:r>
          </a:p>
          <a:p>
            <a:r>
              <a:rPr lang="fr-FR" dirty="0" smtClean="0"/>
              <a:t>2-La perte </a:t>
            </a:r>
            <a:r>
              <a:rPr lang="fr-FR" dirty="0" err="1" smtClean="0"/>
              <a:t>volontare</a:t>
            </a:r>
            <a:r>
              <a:rPr lang="fr-FR" dirty="0" smtClean="0"/>
              <a:t> explicite</a:t>
            </a:r>
            <a:endParaRPr lang="fr-FR" dirty="0"/>
          </a:p>
          <a:p>
            <a:endParaRPr lang="fr-FR" dirty="0"/>
          </a:p>
          <a:p>
            <a:pPr marL="114300" indent="0">
              <a:buNone/>
            </a:pPr>
            <a:endParaRPr lang="fr-FR" dirty="0"/>
          </a:p>
        </p:txBody>
      </p:sp>
    </p:spTree>
    <p:extLst>
      <p:ext uri="{BB962C8B-B14F-4D97-AF65-F5344CB8AC3E}">
        <p14:creationId xmlns:p14="http://schemas.microsoft.com/office/powerpoint/2010/main" val="28354330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Pour commencer </a:t>
            </a:r>
            <a:endParaRPr lang="fr-FR" dirty="0"/>
          </a:p>
        </p:txBody>
      </p:sp>
      <p:sp>
        <p:nvSpPr>
          <p:cNvPr id="3" name="Espace réservé du contenu 2"/>
          <p:cNvSpPr>
            <a:spLocks noGrp="1"/>
          </p:cNvSpPr>
          <p:nvPr>
            <p:ph idx="1"/>
          </p:nvPr>
        </p:nvSpPr>
        <p:spPr>
          <a:xfrm>
            <a:off x="457200" y="1862201"/>
            <a:ext cx="8229600" cy="4389120"/>
          </a:xfrm>
        </p:spPr>
        <p:txBody>
          <a:bodyPr>
            <a:normAutofit fontScale="85000" lnSpcReduction="10000"/>
          </a:bodyPr>
          <a:lstStyle/>
          <a:p>
            <a:pPr marL="0" indent="0" algn="just">
              <a:buNone/>
            </a:pPr>
            <a:r>
              <a:rPr lang="fr-FR" dirty="0" smtClean="0"/>
              <a:t>-François MITTERAND : « </a:t>
            </a:r>
            <a:r>
              <a:rPr lang="fr-FR" i="1" dirty="0" smtClean="0">
                <a:solidFill>
                  <a:srgbClr val="FF0000"/>
                </a:solidFill>
              </a:rPr>
              <a:t>Le nationalisme, c’est la -guerre</a:t>
            </a:r>
            <a:r>
              <a:rPr lang="fr-FR" i="1" dirty="0" smtClean="0"/>
              <a:t> </a:t>
            </a:r>
            <a:r>
              <a:rPr lang="fr-FR" dirty="0" smtClean="0"/>
              <a:t>»</a:t>
            </a:r>
          </a:p>
          <a:p>
            <a:pPr marL="0" indent="0" algn="just">
              <a:buNone/>
            </a:pPr>
            <a:endParaRPr lang="fr-FR" dirty="0" smtClean="0"/>
          </a:p>
          <a:p>
            <a:pPr marL="0" indent="0" algn="just">
              <a:buNone/>
            </a:pPr>
            <a:r>
              <a:rPr lang="fr-FR" dirty="0" smtClean="0"/>
              <a:t>-Serge WOURGAFT, résistant et déporté à </a:t>
            </a:r>
            <a:r>
              <a:rPr lang="fr-FR" dirty="0" err="1" smtClean="0"/>
              <a:t>BuchenWald</a:t>
            </a:r>
            <a:r>
              <a:rPr lang="fr-FR" dirty="0" smtClean="0"/>
              <a:t>: </a:t>
            </a:r>
          </a:p>
          <a:p>
            <a:pPr marL="0" indent="0" algn="just">
              <a:buNone/>
            </a:pPr>
            <a:r>
              <a:rPr lang="fr-FR" dirty="0" smtClean="0"/>
              <a:t>« </a:t>
            </a:r>
            <a:r>
              <a:rPr lang="fr-FR" i="1" dirty="0" smtClean="0">
                <a:solidFill>
                  <a:srgbClr val="FF0000"/>
                </a:solidFill>
              </a:rPr>
              <a:t>Le nationalisme qui prétend que les autres sont inférieurs, crée les conditions de la guerre</a:t>
            </a:r>
            <a:r>
              <a:rPr lang="fr-FR" dirty="0" smtClean="0"/>
              <a:t> ». </a:t>
            </a:r>
          </a:p>
          <a:p>
            <a:pPr marL="0" indent="0" algn="just">
              <a:buNone/>
            </a:pPr>
            <a:endParaRPr lang="fr-FR" dirty="0" smtClean="0"/>
          </a:p>
          <a:p>
            <a:pPr marL="0" indent="0" algn="just">
              <a:buNone/>
            </a:pPr>
            <a:r>
              <a:rPr lang="fr-FR" dirty="0" smtClean="0"/>
              <a:t>Ces formules trouvent une belle illustration à travers plusieurs conflits qui ont secoué et secouent encore le monde: guerre mondiale, guerre des </a:t>
            </a:r>
            <a:r>
              <a:rPr lang="fr-FR" dirty="0" err="1" smtClean="0"/>
              <a:t>balkans</a:t>
            </a:r>
            <a:r>
              <a:rPr lang="fr-FR" dirty="0" smtClean="0"/>
              <a:t>, guerre au Rwanda…</a:t>
            </a:r>
          </a:p>
          <a:p>
            <a:pPr marL="0" indent="0" algn="just">
              <a:buNone/>
            </a:pPr>
            <a:endParaRPr lang="fr-FR" dirty="0" smtClean="0"/>
          </a:p>
          <a:p>
            <a:pPr marL="0" indent="0" algn="just">
              <a:buNone/>
            </a:pPr>
            <a:r>
              <a:rPr lang="fr-FR" dirty="0" smtClean="0"/>
              <a:t>Si le nationalisme est destructeur, et la nationalité peut contribuer à l’harmonie, la stabilité et la paix. </a:t>
            </a:r>
            <a:endParaRPr lang="fr-FR" dirty="0"/>
          </a:p>
        </p:txBody>
      </p:sp>
    </p:spTree>
    <p:extLst>
      <p:ext uri="{BB962C8B-B14F-4D97-AF65-F5344CB8AC3E}">
        <p14:creationId xmlns:p14="http://schemas.microsoft.com/office/powerpoint/2010/main" val="3024339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9"/>
            <a:ext cx="7620000" cy="634082"/>
          </a:xfrm>
        </p:spPr>
        <p:txBody>
          <a:bodyPr>
            <a:normAutofit fontScale="90000"/>
          </a:bodyPr>
          <a:lstStyle/>
          <a:p>
            <a:pPr algn="ctr"/>
            <a:r>
              <a:rPr lang="fr-FR" b="1" dirty="0" smtClean="0"/>
              <a:t>Introduction</a:t>
            </a:r>
            <a:endParaRPr lang="fr-FR" b="1" dirty="0"/>
          </a:p>
        </p:txBody>
      </p:sp>
      <p:sp>
        <p:nvSpPr>
          <p:cNvPr id="3" name="Espace réservé du contenu 2"/>
          <p:cNvSpPr>
            <a:spLocks noGrp="1"/>
          </p:cNvSpPr>
          <p:nvPr>
            <p:ph idx="1"/>
          </p:nvPr>
        </p:nvSpPr>
        <p:spPr>
          <a:xfrm>
            <a:off x="467544" y="1340768"/>
            <a:ext cx="7620000" cy="4248472"/>
          </a:xfrm>
        </p:spPr>
        <p:txBody>
          <a:bodyPr>
            <a:normAutofit/>
          </a:bodyPr>
          <a:lstStyle/>
          <a:p>
            <a:pPr marL="114300" indent="0" algn="just">
              <a:buNone/>
            </a:pPr>
            <a:r>
              <a:rPr lang="fr-FR" dirty="0" smtClean="0"/>
              <a:t>A-Que signifie nationalité? </a:t>
            </a:r>
          </a:p>
          <a:p>
            <a:pPr marL="114300" indent="0" algn="just">
              <a:buNone/>
            </a:pPr>
            <a:endParaRPr lang="fr-FR" dirty="0" smtClean="0"/>
          </a:p>
          <a:p>
            <a:pPr marL="114300" indent="0" algn="just">
              <a:buNone/>
            </a:pPr>
            <a:r>
              <a:rPr lang="fr-FR" dirty="0" smtClean="0"/>
              <a:t>Notion </a:t>
            </a:r>
            <a:r>
              <a:rPr lang="fr-FR" i="1" dirty="0" smtClean="0"/>
              <a:t>a priori</a:t>
            </a:r>
            <a:r>
              <a:rPr lang="fr-FR" dirty="0" smtClean="0"/>
              <a:t> banale, mais difficile à définir, comme l’observe </a:t>
            </a:r>
            <a:r>
              <a:rPr lang="fr-FR" dirty="0" err="1" smtClean="0"/>
              <a:t>Friedriech</a:t>
            </a:r>
            <a:r>
              <a:rPr lang="fr-FR" dirty="0" smtClean="0"/>
              <a:t> JAHN « </a:t>
            </a:r>
            <a:r>
              <a:rPr lang="fr-FR" i="1" dirty="0" smtClean="0"/>
              <a:t>pour épuiser tout ce que comprend le mot nationalité, il faudrait une vie aussi longue que celle des patriarches</a:t>
            </a:r>
            <a:r>
              <a:rPr lang="fr-FR" dirty="0" smtClean="0"/>
              <a:t>»</a:t>
            </a:r>
            <a:r>
              <a:rPr lang="fr-FR" dirty="0"/>
              <a:t>.</a:t>
            </a:r>
            <a:r>
              <a:rPr lang="fr-FR" dirty="0" smtClean="0"/>
              <a:t> </a:t>
            </a:r>
          </a:p>
          <a:p>
            <a:pPr marL="114300" indent="0" algn="just">
              <a:buNone/>
            </a:pPr>
            <a:endParaRPr lang="fr-FR" b="1" dirty="0" smtClean="0"/>
          </a:p>
          <a:p>
            <a:pPr marL="114300" indent="0" algn="just">
              <a:buNone/>
            </a:pPr>
            <a:r>
              <a:rPr lang="fr-FR" b="1" dirty="0" smtClean="0"/>
              <a:t>a-Silence de la loi</a:t>
            </a:r>
            <a:r>
              <a:rPr lang="fr-FR" b="1" dirty="0"/>
              <a:t> </a:t>
            </a:r>
            <a:r>
              <a:rPr lang="fr-FR" b="1" dirty="0" smtClean="0"/>
              <a:t>sur la définition.</a:t>
            </a:r>
          </a:p>
          <a:p>
            <a:pPr marL="114300" indent="0" algn="just">
              <a:buNone/>
            </a:pPr>
            <a:r>
              <a:rPr lang="fr-FR" b="1" dirty="0" smtClean="0"/>
              <a:t> </a:t>
            </a:r>
          </a:p>
          <a:p>
            <a:pPr marL="114300" indent="0" algn="just">
              <a:buNone/>
            </a:pPr>
            <a:endParaRPr lang="fr-FR" b="1" dirty="0" smtClean="0"/>
          </a:p>
          <a:p>
            <a:pPr marL="114300" indent="0" algn="just">
              <a:buNone/>
            </a:pPr>
            <a:endParaRPr lang="fr-FR" b="1" dirty="0" smtClean="0"/>
          </a:p>
          <a:p>
            <a:pPr marL="114300" indent="0" algn="just">
              <a:buNone/>
            </a:pPr>
            <a:endParaRPr lang="fr-FR" b="1" dirty="0" smtClean="0"/>
          </a:p>
          <a:p>
            <a:pPr marL="114300" indent="0" algn="just">
              <a:buNone/>
            </a:pPr>
            <a:endParaRPr lang="fr-FR" b="1" dirty="0"/>
          </a:p>
        </p:txBody>
      </p:sp>
    </p:spTree>
    <p:extLst>
      <p:ext uri="{BB962C8B-B14F-4D97-AF65-F5344CB8AC3E}">
        <p14:creationId xmlns:p14="http://schemas.microsoft.com/office/powerpoint/2010/main" val="16453491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Introduction </a:t>
            </a:r>
            <a:endParaRPr lang="fr-FR" dirty="0"/>
          </a:p>
        </p:txBody>
      </p:sp>
      <p:sp>
        <p:nvSpPr>
          <p:cNvPr id="3" name="Espace réservé du contenu 2"/>
          <p:cNvSpPr>
            <a:spLocks noGrp="1"/>
          </p:cNvSpPr>
          <p:nvPr>
            <p:ph idx="1"/>
          </p:nvPr>
        </p:nvSpPr>
        <p:spPr/>
        <p:txBody>
          <a:bodyPr>
            <a:normAutofit fontScale="92500" lnSpcReduction="10000"/>
          </a:bodyPr>
          <a:lstStyle/>
          <a:p>
            <a:pPr marL="0" indent="0">
              <a:buNone/>
            </a:pPr>
            <a:endParaRPr lang="fr-FR" dirty="0" smtClean="0"/>
          </a:p>
          <a:p>
            <a:pPr marL="0" indent="0">
              <a:buNone/>
            </a:pPr>
            <a:r>
              <a:rPr lang="fr-FR" dirty="0"/>
              <a:t>b</a:t>
            </a:r>
            <a:r>
              <a:rPr lang="fr-FR" dirty="0" smtClean="0"/>
              <a:t>-Proposition de la doctrine: Double  appréhension de la notion</a:t>
            </a:r>
          </a:p>
          <a:p>
            <a:pPr algn="just"/>
            <a:r>
              <a:rPr lang="fr-FR" dirty="0" smtClean="0"/>
              <a:t>b-1-D’un point de vue sociologique (nationalité de fait):  « </a:t>
            </a:r>
            <a:r>
              <a:rPr lang="fr-FR" i="1" dirty="0" smtClean="0"/>
              <a:t>la </a:t>
            </a:r>
            <a:r>
              <a:rPr lang="fr-FR" i="1" dirty="0"/>
              <a:t>nationalité  exprime le lien d'un individu avec une nation, c'est-à-dire une communauté de personnes unies par des traditions, des aspirations, des sentiments ou des intérêts communs. C'est donc la volonté, fondée sur un ou plusieurs éléments communs, de vivre avec un groupe d'individus. Ainsi, la nationalité serait donc une </a:t>
            </a:r>
            <a:r>
              <a:rPr lang="fr-FR" i="1" dirty="0" smtClean="0"/>
              <a:t>mentalité</a:t>
            </a:r>
            <a:r>
              <a:rPr lang="fr-FR" dirty="0" smtClean="0"/>
              <a:t> », HAURIOU </a:t>
            </a:r>
            <a:r>
              <a:rPr lang="fr-FR" dirty="0"/>
              <a:t>Maurice, </a:t>
            </a:r>
            <a:r>
              <a:rPr lang="fr-FR" i="1" dirty="0"/>
              <a:t>Précis élémentaire de droit constitutionnel</a:t>
            </a:r>
            <a:r>
              <a:rPr lang="fr-FR" dirty="0"/>
              <a:t>, </a:t>
            </a:r>
            <a:r>
              <a:rPr lang="fr-FR" dirty="0" err="1"/>
              <a:t>sirey</a:t>
            </a:r>
            <a:r>
              <a:rPr lang="fr-FR" dirty="0"/>
              <a:t>, Paris, 1925, p.97.</a:t>
            </a:r>
            <a:endParaRPr lang="fr-FR" dirty="0" smtClean="0"/>
          </a:p>
        </p:txBody>
      </p:sp>
    </p:spTree>
    <p:extLst>
      <p:ext uri="{BB962C8B-B14F-4D97-AF65-F5344CB8AC3E}">
        <p14:creationId xmlns:p14="http://schemas.microsoft.com/office/powerpoint/2010/main" val="18431546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Introduction </a:t>
            </a:r>
            <a:endParaRPr lang="fr-FR" dirty="0"/>
          </a:p>
        </p:txBody>
      </p:sp>
      <p:sp>
        <p:nvSpPr>
          <p:cNvPr id="3" name="Espace réservé du contenu 2"/>
          <p:cNvSpPr>
            <a:spLocks noGrp="1"/>
          </p:cNvSpPr>
          <p:nvPr>
            <p:ph idx="1"/>
          </p:nvPr>
        </p:nvSpPr>
        <p:spPr/>
        <p:txBody>
          <a:bodyPr>
            <a:normAutofit fontScale="92500"/>
          </a:bodyPr>
          <a:lstStyle/>
          <a:p>
            <a:pPr marL="0" indent="0" algn="just">
              <a:buNone/>
            </a:pPr>
            <a:endParaRPr lang="fr-FR" dirty="0" smtClean="0"/>
          </a:p>
          <a:p>
            <a:pPr marL="0" indent="0" algn="just">
              <a:buNone/>
            </a:pPr>
            <a:r>
              <a:rPr lang="fr-FR" dirty="0" smtClean="0"/>
              <a:t>b-2-Au sens juridique (nationalité de droit), </a:t>
            </a:r>
            <a:r>
              <a:rPr lang="fr-FR" dirty="0"/>
              <a:t>la nationalité est « </a:t>
            </a:r>
            <a:r>
              <a:rPr lang="fr-FR" i="1" dirty="0"/>
              <a:t>un lien juridique et politique, défini par la loi d’un Etat, unissant un individu audit Etat </a:t>
            </a:r>
            <a:r>
              <a:rPr lang="fr-FR" dirty="0"/>
              <a:t>». </a:t>
            </a:r>
            <a:r>
              <a:rPr lang="fr-FR" dirty="0" smtClean="0"/>
              <a:t>Autrement , </a:t>
            </a:r>
            <a:r>
              <a:rPr lang="fr-FR" dirty="0"/>
              <a:t>la nationalité est  la qualité d’une personne à raison des liens politiques et juridiques qui l’unissent à </a:t>
            </a:r>
            <a:r>
              <a:rPr lang="fr-FR" dirty="0" smtClean="0"/>
              <a:t>l’Etat. </a:t>
            </a:r>
          </a:p>
          <a:p>
            <a:pPr marL="0" indent="0" algn="just">
              <a:buNone/>
            </a:pPr>
            <a:r>
              <a:rPr lang="fr-FR" dirty="0" smtClean="0"/>
              <a:t> Il convient de combiner ces deux définitions pour mieux cerner la nationalité, comme le suggère Sébastien TOUZE, « </a:t>
            </a:r>
            <a:r>
              <a:rPr lang="fr-FR" i="1" dirty="0" smtClean="0"/>
              <a:t>la nationalité est un lien </a:t>
            </a:r>
            <a:r>
              <a:rPr lang="fr-FR" i="1" dirty="0" err="1" smtClean="0"/>
              <a:t>socio-juridique</a:t>
            </a:r>
            <a:r>
              <a:rPr lang="fr-FR" i="1" dirty="0" smtClean="0"/>
              <a:t> définissant, en droit international, les droits et les obligations et leurs rapports réciproques entre une personne et un Etat ». </a:t>
            </a:r>
            <a:endParaRPr lang="fr-FR" dirty="0" smtClean="0"/>
          </a:p>
          <a:p>
            <a:pPr marL="0" indent="0">
              <a:buNone/>
            </a:pPr>
            <a:endParaRPr lang="fr-FR" dirty="0" smtClean="0"/>
          </a:p>
        </p:txBody>
      </p:sp>
    </p:spTree>
    <p:extLst>
      <p:ext uri="{BB962C8B-B14F-4D97-AF65-F5344CB8AC3E}">
        <p14:creationId xmlns:p14="http://schemas.microsoft.com/office/powerpoint/2010/main" val="288234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Introduction </a:t>
            </a:r>
            <a:endParaRPr lang="fr-FR" dirty="0"/>
          </a:p>
        </p:txBody>
      </p:sp>
      <p:sp>
        <p:nvSpPr>
          <p:cNvPr id="3" name="Espace réservé du contenu 2"/>
          <p:cNvSpPr>
            <a:spLocks noGrp="1"/>
          </p:cNvSpPr>
          <p:nvPr>
            <p:ph idx="1"/>
          </p:nvPr>
        </p:nvSpPr>
        <p:spPr/>
        <p:txBody>
          <a:bodyPr>
            <a:normAutofit/>
          </a:bodyPr>
          <a:lstStyle/>
          <a:p>
            <a:pPr algn="just"/>
            <a:r>
              <a:rPr lang="fr-FR" dirty="0"/>
              <a:t>c- </a:t>
            </a:r>
            <a:r>
              <a:rPr lang="fr-FR" dirty="0" smtClean="0"/>
              <a:t>Définition de </a:t>
            </a:r>
            <a:r>
              <a:rPr lang="fr-FR" dirty="0"/>
              <a:t>la jurisprudence: </a:t>
            </a:r>
            <a:endParaRPr lang="fr-FR" dirty="0" smtClean="0"/>
          </a:p>
          <a:p>
            <a:pPr algn="just"/>
            <a:endParaRPr lang="fr-FR" dirty="0"/>
          </a:p>
          <a:p>
            <a:pPr algn="just"/>
            <a:r>
              <a:rPr lang="fr-FR" dirty="0" smtClean="0"/>
              <a:t>Dans </a:t>
            </a:r>
            <a:r>
              <a:rPr lang="fr-FR" dirty="0"/>
              <a:t>son célèbre </a:t>
            </a:r>
            <a:r>
              <a:rPr lang="fr-FR" i="1" dirty="0"/>
              <a:t>arrêt </a:t>
            </a:r>
            <a:r>
              <a:rPr lang="fr-FR" b="1" i="1" dirty="0" err="1"/>
              <a:t>Nottebohm</a:t>
            </a:r>
            <a:r>
              <a:rPr lang="fr-FR" dirty="0"/>
              <a:t>  du 6 avril 1955, la Cour Internationale de Justice (CIJ)  a défini la nationalité comme le « </a:t>
            </a:r>
            <a:r>
              <a:rPr lang="fr-FR" i="1" u="sng" dirty="0"/>
              <a:t>lien juridique</a:t>
            </a:r>
            <a:r>
              <a:rPr lang="fr-FR" i="1" dirty="0"/>
              <a:t> ayant à sa base un fait social de rattachement, une solidarité effective d'existence, d'intérêts, de sentiments jointe à une réciprocité de droits et de </a:t>
            </a:r>
            <a:r>
              <a:rPr lang="fr-FR" i="1" dirty="0" smtClean="0"/>
              <a:t>devoirs »</a:t>
            </a:r>
            <a:r>
              <a:rPr lang="fr-FR" dirty="0" smtClean="0"/>
              <a:t>. Cette définition prend en compte la double dimension sociologique et juridique. </a:t>
            </a:r>
            <a:endParaRPr lang="fr-FR" dirty="0"/>
          </a:p>
          <a:p>
            <a:endParaRPr lang="fr-FR" dirty="0"/>
          </a:p>
        </p:txBody>
      </p:sp>
    </p:spTree>
    <p:extLst>
      <p:ext uri="{BB962C8B-B14F-4D97-AF65-F5344CB8AC3E}">
        <p14:creationId xmlns:p14="http://schemas.microsoft.com/office/powerpoint/2010/main" val="707210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Introduction </a:t>
            </a:r>
            <a:endParaRPr lang="fr-FR" dirty="0"/>
          </a:p>
        </p:txBody>
      </p:sp>
      <p:sp>
        <p:nvSpPr>
          <p:cNvPr id="3" name="Espace réservé du contenu 2"/>
          <p:cNvSpPr>
            <a:spLocks noGrp="1"/>
          </p:cNvSpPr>
          <p:nvPr>
            <p:ph idx="1"/>
          </p:nvPr>
        </p:nvSpPr>
        <p:spPr/>
        <p:txBody>
          <a:bodyPr/>
          <a:lstStyle/>
          <a:p>
            <a:pPr algn="just"/>
            <a:r>
              <a:rPr lang="fr-FR" dirty="0" smtClean="0"/>
              <a:t>B-Une notion voisine à la nationalité: </a:t>
            </a:r>
            <a:r>
              <a:rPr lang="fr-FR" u="sng" dirty="0" smtClean="0"/>
              <a:t>citoyenneté</a:t>
            </a:r>
            <a:r>
              <a:rPr lang="fr-FR" dirty="0" smtClean="0"/>
              <a:t> </a:t>
            </a:r>
          </a:p>
          <a:p>
            <a:pPr algn="just"/>
            <a:r>
              <a:rPr lang="fr-FR" dirty="0" smtClean="0"/>
              <a:t>Citoyenneté: qualité de citoyen, c’est-à-dire, « </a:t>
            </a:r>
            <a:r>
              <a:rPr lang="fr-FR" i="1" dirty="0" smtClean="0"/>
              <a:t>membre d’une cité ou d’un groupement</a:t>
            </a:r>
            <a:r>
              <a:rPr lang="fr-FR" dirty="0" smtClean="0"/>
              <a:t> </a:t>
            </a:r>
            <a:r>
              <a:rPr lang="fr-FR" i="1" dirty="0" smtClean="0"/>
              <a:t>politique</a:t>
            </a:r>
            <a:r>
              <a:rPr lang="fr-FR" dirty="0" smtClean="0"/>
              <a:t>».  La notion de  citoyenneté est plus large que celle de nationalité </a:t>
            </a:r>
            <a:r>
              <a:rPr lang="fr-FR" dirty="0"/>
              <a:t>(</a:t>
            </a:r>
            <a:r>
              <a:rPr lang="fr-FR" dirty="0" smtClean="0"/>
              <a:t>citoyenneté européenne, citoyenneté de la CEDEAO)  même si on utilise parfois l’une pour l’autre (citoyen sénégalais, togolais…). On y reviendra dans le cadre d’un autre module.</a:t>
            </a:r>
            <a:endParaRPr lang="fr-FR" dirty="0"/>
          </a:p>
        </p:txBody>
      </p:sp>
    </p:spTree>
    <p:extLst>
      <p:ext uri="{BB962C8B-B14F-4D97-AF65-F5344CB8AC3E}">
        <p14:creationId xmlns:p14="http://schemas.microsoft.com/office/powerpoint/2010/main" val="2752678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Introduction </a:t>
            </a:r>
            <a:endParaRPr lang="fr-FR" dirty="0"/>
          </a:p>
        </p:txBody>
      </p:sp>
      <p:sp>
        <p:nvSpPr>
          <p:cNvPr id="3" name="Espace réservé du contenu 2"/>
          <p:cNvSpPr>
            <a:spLocks noGrp="1"/>
          </p:cNvSpPr>
          <p:nvPr>
            <p:ph idx="1"/>
          </p:nvPr>
        </p:nvSpPr>
        <p:spPr/>
        <p:txBody>
          <a:bodyPr>
            <a:normAutofit/>
          </a:bodyPr>
          <a:lstStyle/>
          <a:p>
            <a:pPr marL="0" indent="0">
              <a:buNone/>
            </a:pPr>
            <a:r>
              <a:rPr lang="fr-FR" dirty="0" smtClean="0"/>
              <a:t>C-Aspects historiques </a:t>
            </a:r>
          </a:p>
          <a:p>
            <a:pPr marL="0" indent="0" algn="just">
              <a:buNone/>
            </a:pPr>
            <a:r>
              <a:rPr lang="fr-FR" dirty="0" smtClean="0"/>
              <a:t>La nationalité n’est pas une notion ancienne, car c’est seulement à la fin du XVIII </a:t>
            </a:r>
            <a:r>
              <a:rPr lang="fr-FR" dirty="0" err="1" smtClean="0"/>
              <a:t>ème</a:t>
            </a:r>
            <a:r>
              <a:rPr lang="fr-FR" dirty="0" smtClean="0"/>
              <a:t> que la « </a:t>
            </a:r>
            <a:r>
              <a:rPr lang="fr-FR" i="1" dirty="0" smtClean="0"/>
              <a:t>nationalité fut découverte comme un objet de législation plus ou moins détaillée, et c’est seulement à cette époque-là que la nationalité a acquis l’importance qui lui revient dans la vie juridique moderne </a:t>
            </a:r>
            <a:r>
              <a:rPr lang="fr-FR" dirty="0" smtClean="0"/>
              <a:t>»  </a:t>
            </a:r>
          </a:p>
          <a:p>
            <a:endParaRPr lang="fr-FR" dirty="0"/>
          </a:p>
        </p:txBody>
      </p:sp>
    </p:spTree>
    <p:extLst>
      <p:ext uri="{BB962C8B-B14F-4D97-AF65-F5344CB8AC3E}">
        <p14:creationId xmlns:p14="http://schemas.microsoft.com/office/powerpoint/2010/main" val="4202346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Introduction </a:t>
            </a:r>
            <a:endParaRPr lang="fr-FR" dirty="0"/>
          </a:p>
        </p:txBody>
      </p:sp>
      <p:sp>
        <p:nvSpPr>
          <p:cNvPr id="3" name="Espace réservé du contenu 2"/>
          <p:cNvSpPr>
            <a:spLocks noGrp="1"/>
          </p:cNvSpPr>
          <p:nvPr>
            <p:ph idx="1"/>
          </p:nvPr>
        </p:nvSpPr>
        <p:spPr/>
        <p:txBody>
          <a:bodyPr>
            <a:normAutofit fontScale="92500"/>
          </a:bodyPr>
          <a:lstStyle/>
          <a:p>
            <a:pPr algn="just"/>
            <a:r>
              <a:rPr lang="fr-BE" dirty="0" smtClean="0"/>
              <a:t>D-</a:t>
            </a:r>
            <a:r>
              <a:rPr lang="fr-BE" u="sng" dirty="0" smtClean="0"/>
              <a:t>Nature du droit à une nationalité</a:t>
            </a:r>
          </a:p>
          <a:p>
            <a:pPr algn="just"/>
            <a:r>
              <a:rPr lang="fr-BE" dirty="0" smtClean="0"/>
              <a:t>Le droit à une nationalité: un droit fondamental reconnu par  </a:t>
            </a:r>
            <a:r>
              <a:rPr lang="fr-BE" dirty="0"/>
              <a:t>nombreux textes internationaux, notamment, la Déclaration universelle des droits de l’homme (article 15), le Pacte international relatif aux droits civils et politiques (article 24, § 3) et la Convention de New York du 26 janvier 1990 relative aux droits de l’enfant (art. 7). </a:t>
            </a:r>
            <a:endParaRPr lang="fr-BE" dirty="0" smtClean="0"/>
          </a:p>
          <a:p>
            <a:pPr algn="just"/>
            <a:r>
              <a:rPr lang="fr-BE" dirty="0" smtClean="0"/>
              <a:t>Citons l’article 15  de la Déclaration universelle des droits de l’homme: « Tout individu a droit à une nationalité. 2. Nul ne peut être arbitrairement privé de sa nationalité, ni du droit de changer de nationalité ».</a:t>
            </a:r>
          </a:p>
          <a:p>
            <a:pPr algn="just"/>
            <a:endParaRPr lang="fr-BE" dirty="0" smtClean="0"/>
          </a:p>
          <a:p>
            <a:pPr algn="just">
              <a:buFontTx/>
              <a:buChar char="-"/>
            </a:pPr>
            <a:endParaRPr lang="fr-FR" i="1" dirty="0" smtClean="0"/>
          </a:p>
          <a:p>
            <a:pPr algn="just">
              <a:buFontTx/>
              <a:buChar char="-"/>
            </a:pPr>
            <a:endParaRPr lang="fr-FR" dirty="0"/>
          </a:p>
        </p:txBody>
      </p:sp>
    </p:spTree>
    <p:extLst>
      <p:ext uri="{BB962C8B-B14F-4D97-AF65-F5344CB8AC3E}">
        <p14:creationId xmlns:p14="http://schemas.microsoft.com/office/powerpoint/2010/main" val="36551026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Introduction </a:t>
            </a:r>
            <a:endParaRPr lang="fr-FR" dirty="0"/>
          </a:p>
        </p:txBody>
      </p:sp>
      <p:sp>
        <p:nvSpPr>
          <p:cNvPr id="3" name="Espace réservé du contenu 2"/>
          <p:cNvSpPr>
            <a:spLocks noGrp="1"/>
          </p:cNvSpPr>
          <p:nvPr>
            <p:ph idx="1"/>
          </p:nvPr>
        </p:nvSpPr>
        <p:spPr/>
        <p:txBody>
          <a:bodyPr>
            <a:normAutofit/>
          </a:bodyPr>
          <a:lstStyle/>
          <a:p>
            <a:pPr algn="just"/>
            <a:r>
              <a:rPr lang="fr-FR" dirty="0" smtClean="0"/>
              <a:t>E-Compétence exclusive de l’Etat en matière détermination de ses nationaux</a:t>
            </a:r>
          </a:p>
          <a:p>
            <a:pPr marL="0" indent="0" algn="just">
              <a:buNone/>
            </a:pPr>
            <a:r>
              <a:rPr lang="fr-BE" dirty="0" smtClean="0"/>
              <a:t>Aux termes de l’article </a:t>
            </a:r>
            <a:r>
              <a:rPr lang="fr-BE" dirty="0"/>
              <a:t>1</a:t>
            </a:r>
            <a:r>
              <a:rPr lang="fr-BE" baseline="30000" dirty="0"/>
              <a:t>er</a:t>
            </a:r>
            <a:r>
              <a:rPr lang="fr-BE" dirty="0"/>
              <a:t> de la Convention de la Haye du 12 avril 1930 : </a:t>
            </a:r>
            <a:endParaRPr lang="fr-FR" dirty="0"/>
          </a:p>
          <a:p>
            <a:pPr algn="just"/>
            <a:r>
              <a:rPr lang="fr-BE" dirty="0"/>
              <a:t>« </a:t>
            </a:r>
            <a:r>
              <a:rPr lang="fr-BE" i="1" dirty="0"/>
              <a:t>Il appartient à chaque État de déterminer par sa législation qui sont ses nationaux. Cette législation doit être admise par les autres États, pourvu qu’elle soit en accord avec les conventions internationales, la coutume internationales et les principes de droit généralement reconnus en matière de nationalité ». </a:t>
            </a:r>
            <a:endParaRPr lang="fr-FR" dirty="0"/>
          </a:p>
          <a:p>
            <a:endParaRPr lang="fr-FR" dirty="0"/>
          </a:p>
        </p:txBody>
      </p:sp>
    </p:spTree>
    <p:extLst>
      <p:ext uri="{BB962C8B-B14F-4D97-AF65-F5344CB8AC3E}">
        <p14:creationId xmlns:p14="http://schemas.microsoft.com/office/powerpoint/2010/main" val="1069621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Introduction</a:t>
            </a:r>
            <a:endParaRPr lang="fr-FR" dirty="0"/>
          </a:p>
        </p:txBody>
      </p:sp>
      <p:sp>
        <p:nvSpPr>
          <p:cNvPr id="3" name="Espace réservé du contenu 2"/>
          <p:cNvSpPr>
            <a:spLocks noGrp="1"/>
          </p:cNvSpPr>
          <p:nvPr>
            <p:ph idx="1"/>
          </p:nvPr>
        </p:nvSpPr>
        <p:spPr/>
        <p:txBody>
          <a:bodyPr>
            <a:normAutofit fontScale="85000" lnSpcReduction="20000"/>
          </a:bodyPr>
          <a:lstStyle/>
          <a:p>
            <a:pPr marL="0" indent="0" algn="just">
              <a:buNone/>
            </a:pPr>
            <a:r>
              <a:rPr lang="fr-FR" dirty="0" err="1" smtClean="0"/>
              <a:t>F-Utilité</a:t>
            </a:r>
            <a:r>
              <a:rPr lang="fr-FR" dirty="0" smtClean="0"/>
              <a:t> de la nationalité </a:t>
            </a:r>
          </a:p>
          <a:p>
            <a:pPr marL="0" indent="0" algn="just">
              <a:buNone/>
            </a:pPr>
            <a:r>
              <a:rPr lang="fr-FR" dirty="0" smtClean="0"/>
              <a:t>Elle est mieux exprimée par l’arrêt </a:t>
            </a:r>
            <a:r>
              <a:rPr lang="fr-FR" dirty="0" err="1" smtClean="0"/>
              <a:t>Nottebohm</a:t>
            </a:r>
            <a:r>
              <a:rPr lang="fr-FR" dirty="0" smtClean="0"/>
              <a:t>: la nationalité est un «</a:t>
            </a:r>
            <a:r>
              <a:rPr lang="fr-FR" dirty="0"/>
              <a:t> </a:t>
            </a:r>
            <a:r>
              <a:rPr lang="fr-FR" i="1" u="sng" dirty="0"/>
              <a:t>lien juridique</a:t>
            </a:r>
            <a:r>
              <a:rPr lang="fr-FR" i="1" dirty="0"/>
              <a:t> ayant à sa base un fait social de rattachement, une solidarité effective d'existence, d'intérêts, de sentiments jointe à une réciprocité de droits et de devoirs »</a:t>
            </a:r>
            <a:endParaRPr lang="fr-FR" dirty="0"/>
          </a:p>
          <a:p>
            <a:pPr marL="0" indent="0">
              <a:buNone/>
            </a:pPr>
            <a:endParaRPr lang="fr-FR" dirty="0" smtClean="0"/>
          </a:p>
          <a:p>
            <a:pPr marL="0" indent="0">
              <a:buNone/>
            </a:pPr>
            <a:r>
              <a:rPr lang="fr-FR" dirty="0" smtClean="0"/>
              <a:t>1-Les droits accordés aux nationaux : droits civils, politiques, économiques, sociaux…</a:t>
            </a:r>
          </a:p>
          <a:p>
            <a:pPr marL="0" indent="0">
              <a:buNone/>
            </a:pPr>
            <a:r>
              <a:rPr lang="fr-FR" dirty="0" smtClean="0"/>
              <a:t>Illustration</a:t>
            </a:r>
            <a:r>
              <a:rPr lang="fr-FR" dirty="0"/>
              <a:t>: </a:t>
            </a:r>
          </a:p>
          <a:p>
            <a:pPr marL="0" indent="0" algn="just">
              <a:buNone/>
            </a:pPr>
            <a:r>
              <a:rPr lang="fr-FR" dirty="0"/>
              <a:t>-protection diplomatique (voir affaire </a:t>
            </a:r>
            <a:r>
              <a:rPr lang="fr-FR" dirty="0" err="1"/>
              <a:t>Nottebohm</a:t>
            </a:r>
            <a:r>
              <a:rPr lang="fr-FR" dirty="0"/>
              <a:t>), </a:t>
            </a:r>
          </a:p>
          <a:p>
            <a:pPr marL="0" indent="0" algn="just">
              <a:buNone/>
            </a:pPr>
            <a:r>
              <a:rPr lang="fr-FR" dirty="0"/>
              <a:t>-privilège de juridiction (articles 14 et 15 du Code civil; articles </a:t>
            </a:r>
            <a:r>
              <a:rPr lang="fr-BE" dirty="0"/>
              <a:t>articles 990 et 991du Code des personnes et de la famille du Burkina-Faso; articles 964 et s. du Code des personnes et de la famille du Bénin).</a:t>
            </a:r>
            <a:endParaRPr lang="fr-FR" dirty="0"/>
          </a:p>
          <a:p>
            <a:pPr marL="0" indent="0">
              <a:buNone/>
            </a:pPr>
            <a:endParaRPr lang="fr-FR" dirty="0"/>
          </a:p>
        </p:txBody>
      </p:sp>
    </p:spTree>
    <p:extLst>
      <p:ext uri="{BB962C8B-B14F-4D97-AF65-F5344CB8AC3E}">
        <p14:creationId xmlns:p14="http://schemas.microsoft.com/office/powerpoint/2010/main" val="1911491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Introduction</a:t>
            </a:r>
            <a:endParaRPr lang="fr-FR" dirty="0"/>
          </a:p>
        </p:txBody>
      </p:sp>
      <p:sp>
        <p:nvSpPr>
          <p:cNvPr id="3" name="Espace réservé du contenu 2"/>
          <p:cNvSpPr>
            <a:spLocks noGrp="1"/>
          </p:cNvSpPr>
          <p:nvPr>
            <p:ph idx="1"/>
          </p:nvPr>
        </p:nvSpPr>
        <p:spPr/>
        <p:txBody>
          <a:bodyPr/>
          <a:lstStyle/>
          <a:p>
            <a:r>
              <a:rPr lang="fr-FR" dirty="0" err="1"/>
              <a:t>F-Utilité</a:t>
            </a:r>
            <a:r>
              <a:rPr lang="fr-FR" dirty="0"/>
              <a:t> de la nationalité </a:t>
            </a:r>
          </a:p>
          <a:p>
            <a:r>
              <a:rPr lang="fr-FR" dirty="0" smtClean="0"/>
              <a:t>2-Les devoirs des nationaux à l’égard de l’Etat</a:t>
            </a:r>
          </a:p>
          <a:p>
            <a:r>
              <a:rPr lang="fr-FR" dirty="0" smtClean="0"/>
              <a:t>Devoirs civiques, conscience professionnelle,  contributions fiscales…</a:t>
            </a:r>
            <a:endParaRPr lang="fr-FR" dirty="0"/>
          </a:p>
        </p:txBody>
      </p:sp>
    </p:spTree>
    <p:extLst>
      <p:ext uri="{BB962C8B-B14F-4D97-AF65-F5344CB8AC3E}">
        <p14:creationId xmlns:p14="http://schemas.microsoft.com/office/powerpoint/2010/main" val="3622689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Introduction </a:t>
            </a:r>
            <a:endParaRPr lang="fr-FR" dirty="0"/>
          </a:p>
        </p:txBody>
      </p:sp>
      <p:sp>
        <p:nvSpPr>
          <p:cNvPr id="3" name="Espace réservé du contenu 2"/>
          <p:cNvSpPr>
            <a:spLocks noGrp="1"/>
          </p:cNvSpPr>
          <p:nvPr>
            <p:ph idx="1"/>
          </p:nvPr>
        </p:nvSpPr>
        <p:spPr/>
        <p:txBody>
          <a:bodyPr>
            <a:normAutofit lnSpcReduction="10000"/>
          </a:bodyPr>
          <a:lstStyle/>
          <a:p>
            <a:r>
              <a:rPr lang="fr-FR" dirty="0" smtClean="0"/>
              <a:t>G-Annonce </a:t>
            </a:r>
          </a:p>
          <a:p>
            <a:r>
              <a:rPr lang="fr-FR" dirty="0" smtClean="0"/>
              <a:t>S’il appartient à </a:t>
            </a:r>
            <a:r>
              <a:rPr lang="fr-FR" dirty="0"/>
              <a:t>c</a:t>
            </a:r>
            <a:r>
              <a:rPr lang="fr-FR" dirty="0" smtClean="0"/>
              <a:t>haque Etat élabore  sa législation en matière nationalité, il le fait au moyen d’un code de la nationalité qui abordent, notamment: </a:t>
            </a:r>
          </a:p>
          <a:p>
            <a:endParaRPr lang="fr-FR" dirty="0"/>
          </a:p>
          <a:p>
            <a:r>
              <a:rPr lang="fr-FR" dirty="0" smtClean="0"/>
              <a:t>- les modes </a:t>
            </a:r>
            <a:r>
              <a:rPr lang="fr-FR" dirty="0"/>
              <a:t>d’accès à la </a:t>
            </a:r>
            <a:r>
              <a:rPr lang="fr-FR" dirty="0" smtClean="0"/>
              <a:t>nationalité;</a:t>
            </a:r>
          </a:p>
          <a:p>
            <a:pPr algn="just"/>
            <a:r>
              <a:rPr lang="fr-FR" dirty="0" smtClean="0"/>
              <a:t>-la perte de la nationalité.</a:t>
            </a:r>
          </a:p>
          <a:p>
            <a:pPr algn="just"/>
            <a:endParaRPr lang="fr-FR" dirty="0"/>
          </a:p>
          <a:p>
            <a:r>
              <a:rPr lang="fr-FR" dirty="0" smtClean="0"/>
              <a:t>Ces deux points constituent la charpente de ce développement. </a:t>
            </a:r>
          </a:p>
        </p:txBody>
      </p:sp>
    </p:spTree>
    <p:extLst>
      <p:ext uri="{BB962C8B-B14F-4D97-AF65-F5344CB8AC3E}">
        <p14:creationId xmlns:p14="http://schemas.microsoft.com/office/powerpoint/2010/main" val="2869651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err="1" smtClean="0"/>
              <a:t>I-Les</a:t>
            </a:r>
            <a:r>
              <a:rPr lang="fr-FR" dirty="0" smtClean="0"/>
              <a:t> modes d’accès à la nationalité </a:t>
            </a:r>
            <a:endParaRPr lang="fr-FR" dirty="0"/>
          </a:p>
        </p:txBody>
      </p:sp>
      <p:sp>
        <p:nvSpPr>
          <p:cNvPr id="3" name="Espace réservé du contenu 2"/>
          <p:cNvSpPr>
            <a:spLocks noGrp="1"/>
          </p:cNvSpPr>
          <p:nvPr>
            <p:ph idx="1"/>
          </p:nvPr>
        </p:nvSpPr>
        <p:spPr/>
        <p:txBody>
          <a:bodyPr>
            <a:normAutofit lnSpcReduction="10000"/>
          </a:bodyPr>
          <a:lstStyle/>
          <a:p>
            <a:pPr marL="0" indent="0" algn="just">
              <a:buNone/>
            </a:pPr>
            <a:r>
              <a:rPr lang="fr-FR" dirty="0" smtClean="0"/>
              <a:t>Deux modes: l’un direct (A)et l’autre, indirect (B). </a:t>
            </a:r>
          </a:p>
          <a:p>
            <a:pPr marL="0" indent="0" algn="just">
              <a:buNone/>
            </a:pPr>
            <a:r>
              <a:rPr lang="fr-FR" dirty="0" err="1" smtClean="0"/>
              <a:t>A-Le</a:t>
            </a:r>
            <a:r>
              <a:rPr lang="fr-FR" dirty="0" smtClean="0"/>
              <a:t> mode direct ou attribution de la nationalité</a:t>
            </a:r>
          </a:p>
          <a:p>
            <a:pPr marL="0" indent="0" algn="just">
              <a:buNone/>
            </a:pPr>
            <a:r>
              <a:rPr lang="fr-FR" dirty="0" smtClean="0"/>
              <a:t>Ce mode repose sur le droit du sang ou le droit du sol. </a:t>
            </a:r>
          </a:p>
          <a:p>
            <a:pPr marL="0" indent="0" algn="just">
              <a:buNone/>
            </a:pPr>
            <a:r>
              <a:rPr lang="fr-FR" dirty="0" smtClean="0"/>
              <a:t>1-Le droit du sang ou </a:t>
            </a:r>
            <a:r>
              <a:rPr lang="fr-FR" i="1" dirty="0" smtClean="0"/>
              <a:t>jus </a:t>
            </a:r>
            <a:r>
              <a:rPr lang="fr-FR" i="1" dirty="0" err="1" smtClean="0"/>
              <a:t>sanguini</a:t>
            </a:r>
            <a:endParaRPr lang="fr-FR" i="1" dirty="0" smtClean="0"/>
          </a:p>
          <a:p>
            <a:pPr marL="0" indent="0" algn="just">
              <a:buNone/>
            </a:pPr>
            <a:r>
              <a:rPr lang="fr-FR" dirty="0" smtClean="0"/>
              <a:t>Il repose sur la filiation et permet au père  ou à la mère de transmettre sa nationalité à son fils peu importe le lieu de naissance. Dans certaines législations, on note une discrimination à raison de la filiation maternelle.</a:t>
            </a:r>
          </a:p>
          <a:p>
            <a:pPr marL="0" indent="0" algn="just">
              <a:buNone/>
            </a:pPr>
            <a:r>
              <a:rPr lang="fr-FR" dirty="0" smtClean="0"/>
              <a:t>Illustration: Bénin (article</a:t>
            </a:r>
            <a:r>
              <a:rPr lang="fr-FR" dirty="0"/>
              <a:t> </a:t>
            </a:r>
            <a:r>
              <a:rPr lang="fr-FR" dirty="0" smtClean="0"/>
              <a:t>12 du CN); Togo (article 3-1 et 3-2 du CN)..</a:t>
            </a:r>
            <a:endParaRPr lang="fr-FR" dirty="0"/>
          </a:p>
        </p:txBody>
      </p:sp>
    </p:spTree>
    <p:extLst>
      <p:ext uri="{BB962C8B-B14F-4D97-AF65-F5344CB8AC3E}">
        <p14:creationId xmlns:p14="http://schemas.microsoft.com/office/powerpoint/2010/main" val="41832837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56043"/>
            <a:ext cx="8229600" cy="1039091"/>
          </a:xfrm>
        </p:spPr>
        <p:txBody>
          <a:bodyPr>
            <a:normAutofit fontScale="90000"/>
          </a:bodyPr>
          <a:lstStyle/>
          <a:p>
            <a:r>
              <a:rPr lang="fr-FR" dirty="0" err="1"/>
              <a:t>I-Les</a:t>
            </a:r>
            <a:r>
              <a:rPr lang="fr-FR" dirty="0"/>
              <a:t> modes d’accès à la nationalité  </a:t>
            </a:r>
          </a:p>
        </p:txBody>
      </p:sp>
      <p:sp>
        <p:nvSpPr>
          <p:cNvPr id="3" name="Espace réservé du contenu 2"/>
          <p:cNvSpPr>
            <a:spLocks noGrp="1"/>
          </p:cNvSpPr>
          <p:nvPr>
            <p:ph idx="1"/>
          </p:nvPr>
        </p:nvSpPr>
        <p:spPr/>
        <p:txBody>
          <a:bodyPr>
            <a:normAutofit lnSpcReduction="10000"/>
          </a:bodyPr>
          <a:lstStyle/>
          <a:p>
            <a:pPr marL="0" indent="0" algn="just">
              <a:buNone/>
            </a:pPr>
            <a:r>
              <a:rPr lang="fr-FR" dirty="0" err="1"/>
              <a:t>A-Le</a:t>
            </a:r>
            <a:r>
              <a:rPr lang="fr-FR" dirty="0"/>
              <a:t> mode </a:t>
            </a:r>
            <a:r>
              <a:rPr lang="fr-FR" dirty="0" smtClean="0"/>
              <a:t>direct</a:t>
            </a:r>
          </a:p>
          <a:p>
            <a:pPr marL="0" indent="0" algn="just">
              <a:buNone/>
            </a:pPr>
            <a:r>
              <a:rPr lang="fr-FR" dirty="0" smtClean="0"/>
              <a:t>2-Le droit du sol ou </a:t>
            </a:r>
            <a:r>
              <a:rPr lang="fr-FR" i="1" dirty="0" smtClean="0"/>
              <a:t>jus soli</a:t>
            </a:r>
            <a:r>
              <a:rPr lang="fr-FR" dirty="0" smtClean="0"/>
              <a:t> </a:t>
            </a:r>
            <a:endParaRPr lang="fr-FR" dirty="0"/>
          </a:p>
          <a:p>
            <a:pPr marL="0" indent="0" algn="just">
              <a:buNone/>
            </a:pPr>
            <a:r>
              <a:rPr lang="fr-FR" dirty="0" smtClean="0"/>
              <a:t>Il permet à une personne d’obtient </a:t>
            </a:r>
            <a:r>
              <a:rPr lang="fr-FR" dirty="0"/>
              <a:t>la nationalité d’un pays parce qu’il est né sur son territoire</a:t>
            </a:r>
            <a:r>
              <a:rPr lang="fr-FR" dirty="0" smtClean="0"/>
              <a:t>. Il peut être simple ou double.</a:t>
            </a:r>
          </a:p>
          <a:p>
            <a:pPr marL="0" indent="0" algn="just">
              <a:buNone/>
            </a:pPr>
            <a:r>
              <a:rPr lang="fr-FR" dirty="0" smtClean="0"/>
              <a:t>1</a:t>
            </a:r>
            <a:r>
              <a:rPr lang="fr-FR" baseline="30000" dirty="0" smtClean="0"/>
              <a:t>ère</a:t>
            </a:r>
            <a:r>
              <a:rPr lang="fr-FR" dirty="0" smtClean="0"/>
              <a:t>: Le simple droit du sol</a:t>
            </a:r>
          </a:p>
          <a:p>
            <a:pPr marL="0" indent="0" algn="just">
              <a:buNone/>
            </a:pPr>
            <a:r>
              <a:rPr lang="fr-FR" dirty="0" smtClean="0"/>
              <a:t>Deux hypothèses sont envisageables:</a:t>
            </a:r>
          </a:p>
          <a:p>
            <a:pPr marL="0" indent="0" algn="just">
              <a:buNone/>
            </a:pPr>
            <a:r>
              <a:rPr lang="fr-FR" dirty="0" smtClean="0"/>
              <a:t>-La première est celle où le droit du sol est appliqué d’office à toute personne née sur le sol de l’Etat concerné. </a:t>
            </a:r>
          </a:p>
          <a:p>
            <a:pPr marL="0" indent="0" algn="just">
              <a:buNone/>
            </a:pPr>
            <a:r>
              <a:rPr lang="fr-FR" dirty="0" smtClean="0"/>
              <a:t>Exemple: Etats-Unis </a:t>
            </a:r>
          </a:p>
        </p:txBody>
      </p:sp>
    </p:spTree>
    <p:extLst>
      <p:ext uri="{BB962C8B-B14F-4D97-AF65-F5344CB8AC3E}">
        <p14:creationId xmlns:p14="http://schemas.microsoft.com/office/powerpoint/2010/main" val="36419416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just"/>
            <a:r>
              <a:rPr lang="fr-FR" dirty="0" err="1"/>
              <a:t>I-Les</a:t>
            </a:r>
            <a:r>
              <a:rPr lang="fr-FR" dirty="0"/>
              <a:t> modes d’accès à la nationalité </a:t>
            </a:r>
          </a:p>
        </p:txBody>
      </p:sp>
      <p:sp>
        <p:nvSpPr>
          <p:cNvPr id="3" name="Espace réservé du contenu 2"/>
          <p:cNvSpPr>
            <a:spLocks noGrp="1"/>
          </p:cNvSpPr>
          <p:nvPr>
            <p:ph idx="1"/>
          </p:nvPr>
        </p:nvSpPr>
        <p:spPr/>
        <p:txBody>
          <a:bodyPr/>
          <a:lstStyle/>
          <a:p>
            <a:pPr marL="0" indent="0" algn="just">
              <a:buNone/>
            </a:pPr>
            <a:r>
              <a:rPr lang="fr-FR" dirty="0" err="1"/>
              <a:t>A-Le</a:t>
            </a:r>
            <a:r>
              <a:rPr lang="fr-FR" dirty="0"/>
              <a:t> mode direct</a:t>
            </a:r>
          </a:p>
          <a:p>
            <a:pPr marL="0" indent="0" algn="just">
              <a:buNone/>
            </a:pPr>
            <a:r>
              <a:rPr lang="fr-FR" dirty="0"/>
              <a:t>2-Le droit du sol ou </a:t>
            </a:r>
            <a:r>
              <a:rPr lang="fr-FR" i="1" dirty="0"/>
              <a:t>jus soli</a:t>
            </a:r>
            <a:r>
              <a:rPr lang="fr-FR" dirty="0"/>
              <a:t> </a:t>
            </a:r>
          </a:p>
          <a:p>
            <a:pPr algn="just"/>
            <a:r>
              <a:rPr lang="fr-FR" dirty="0" err="1"/>
              <a:t>a-Le</a:t>
            </a:r>
            <a:r>
              <a:rPr lang="fr-FR" dirty="0"/>
              <a:t> simple droit du sol</a:t>
            </a:r>
          </a:p>
          <a:p>
            <a:pPr marL="0" indent="0" algn="just">
              <a:buNone/>
            </a:pPr>
            <a:endParaRPr lang="fr-FR" dirty="0"/>
          </a:p>
          <a:p>
            <a:pPr marL="0" indent="0" algn="just">
              <a:buNone/>
            </a:pPr>
            <a:r>
              <a:rPr lang="fr-FR" dirty="0" smtClean="0"/>
              <a:t>2</a:t>
            </a:r>
            <a:r>
              <a:rPr lang="fr-FR" baseline="30000" dirty="0" smtClean="0"/>
              <a:t>nde</a:t>
            </a:r>
            <a:r>
              <a:rPr lang="fr-FR" dirty="0" smtClean="0"/>
              <a:t> hypothèse: Le droit du sol est une mesure de protection accordée à l’individu qui court risque d’apatridie. Voir article  </a:t>
            </a:r>
            <a:r>
              <a:rPr lang="fr-FR" dirty="0"/>
              <a:t>Convention de 1961 sur la réduction des cas </a:t>
            </a:r>
            <a:r>
              <a:rPr lang="fr-FR" dirty="0" smtClean="0"/>
              <a:t>d’apatridie. en </a:t>
            </a:r>
            <a:r>
              <a:rPr lang="fr-FR" dirty="0"/>
              <a:t>son article 1</a:t>
            </a:r>
            <a:r>
              <a:rPr lang="fr-FR" baseline="30000" dirty="0"/>
              <a:t>er</a:t>
            </a:r>
            <a:r>
              <a:rPr lang="fr-FR" dirty="0"/>
              <a:t> « </a:t>
            </a:r>
            <a:r>
              <a:rPr lang="fr-FR" i="1" dirty="0"/>
              <a:t>Tout Etat contractant accorde sa nationalité à l’individu sur son territoire et qui, autrement, serait </a:t>
            </a:r>
            <a:r>
              <a:rPr lang="fr-FR" i="1" dirty="0" smtClean="0"/>
              <a:t>apatridie. »</a:t>
            </a:r>
            <a:endParaRPr lang="fr-FR" dirty="0"/>
          </a:p>
          <a:p>
            <a:endParaRPr lang="fr-FR" dirty="0"/>
          </a:p>
        </p:txBody>
      </p:sp>
    </p:spTree>
    <p:extLst>
      <p:ext uri="{BB962C8B-B14F-4D97-AF65-F5344CB8AC3E}">
        <p14:creationId xmlns:p14="http://schemas.microsoft.com/office/powerpoint/2010/main" val="20868459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err="1" smtClean="0"/>
              <a:t>I-Les</a:t>
            </a:r>
            <a:r>
              <a:rPr lang="fr-FR" dirty="0" smtClean="0"/>
              <a:t> </a:t>
            </a:r>
            <a:r>
              <a:rPr lang="fr-FR" dirty="0"/>
              <a:t>modes d’accès à la nationalité</a:t>
            </a:r>
          </a:p>
        </p:txBody>
      </p:sp>
      <p:sp>
        <p:nvSpPr>
          <p:cNvPr id="3" name="Espace réservé du contenu 2"/>
          <p:cNvSpPr>
            <a:spLocks noGrp="1"/>
          </p:cNvSpPr>
          <p:nvPr>
            <p:ph idx="1"/>
          </p:nvPr>
        </p:nvSpPr>
        <p:spPr/>
        <p:txBody>
          <a:bodyPr>
            <a:normAutofit fontScale="92500" lnSpcReduction="10000"/>
          </a:bodyPr>
          <a:lstStyle/>
          <a:p>
            <a:r>
              <a:rPr lang="fr-FR" dirty="0" err="1" smtClean="0"/>
              <a:t>B-Les</a:t>
            </a:r>
            <a:r>
              <a:rPr lang="fr-FR" dirty="0" smtClean="0"/>
              <a:t> modes indirects</a:t>
            </a:r>
            <a:r>
              <a:rPr lang="fr-FR" dirty="0"/>
              <a:t> </a:t>
            </a:r>
            <a:r>
              <a:rPr lang="fr-FR" dirty="0" smtClean="0"/>
              <a:t>ou acquisition de la nationalité</a:t>
            </a:r>
          </a:p>
          <a:p>
            <a:r>
              <a:rPr lang="fr-FR" dirty="0" smtClean="0"/>
              <a:t>Il s’agit du mariage, la naissance et la résidence ainsi que la </a:t>
            </a:r>
            <a:r>
              <a:rPr lang="fr-BE" dirty="0" smtClean="0"/>
              <a:t> naturalisation.</a:t>
            </a:r>
          </a:p>
          <a:p>
            <a:r>
              <a:rPr lang="fr-BE" dirty="0" smtClean="0"/>
              <a:t>1-Le mariage</a:t>
            </a:r>
          </a:p>
          <a:p>
            <a:pPr algn="just"/>
            <a:r>
              <a:rPr lang="fr-FR" dirty="0"/>
              <a:t>Le </a:t>
            </a:r>
            <a:r>
              <a:rPr lang="fr-FR" dirty="0" smtClean="0"/>
              <a:t>mariag</a:t>
            </a:r>
            <a:r>
              <a:rPr lang="fr-FR" dirty="0"/>
              <a:t>e</a:t>
            </a:r>
            <a:r>
              <a:rPr lang="fr-FR" dirty="0" smtClean="0"/>
              <a:t> </a:t>
            </a:r>
            <a:r>
              <a:rPr lang="fr-FR" dirty="0"/>
              <a:t>« </a:t>
            </a:r>
            <a:r>
              <a:rPr lang="fr-FR" i="1" dirty="0" smtClean="0"/>
              <a:t>union </a:t>
            </a:r>
            <a:r>
              <a:rPr lang="fr-FR" i="1" dirty="0"/>
              <a:t>légitime de l’homme et de la femme résultant d’une déclaration reçu en forme solennelle par l’officier d’état civil qui a reçu création d’une famille et d’une aide mutuelle dans la traversée de l’existence </a:t>
            </a:r>
            <a:r>
              <a:rPr lang="fr-FR" dirty="0"/>
              <a:t>». </a:t>
            </a:r>
            <a:r>
              <a:rPr lang="fr-FR" dirty="0" smtClean="0"/>
              <a:t>C’est l’un </a:t>
            </a:r>
            <a:r>
              <a:rPr lang="fr-FR" dirty="0"/>
              <a:t>des modes privilégiés d’acquisition de la nationalité </a:t>
            </a:r>
            <a:r>
              <a:rPr lang="fr-FR" dirty="0" smtClean="0"/>
              <a:t>entre conjoints. On note dans la législations de plusieurs Etats africains une inégalité entre la femme et l’homme sur ce plan (Voir par exemple, article 18, CN du Bénin). </a:t>
            </a:r>
            <a:endParaRPr lang="fr-FR" dirty="0"/>
          </a:p>
          <a:p>
            <a:endParaRPr lang="fr-FR" dirty="0" smtClean="0"/>
          </a:p>
        </p:txBody>
      </p:sp>
    </p:spTree>
    <p:extLst>
      <p:ext uri="{BB962C8B-B14F-4D97-AF65-F5344CB8AC3E}">
        <p14:creationId xmlns:p14="http://schemas.microsoft.com/office/powerpoint/2010/main" val="13940188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err="1"/>
              <a:t>I-Les</a:t>
            </a:r>
            <a:r>
              <a:rPr lang="fr-FR" dirty="0"/>
              <a:t> modes d’accès à la nationalité</a:t>
            </a:r>
          </a:p>
        </p:txBody>
      </p:sp>
      <p:sp>
        <p:nvSpPr>
          <p:cNvPr id="3" name="Espace réservé du contenu 2"/>
          <p:cNvSpPr>
            <a:spLocks noGrp="1"/>
          </p:cNvSpPr>
          <p:nvPr>
            <p:ph idx="1"/>
          </p:nvPr>
        </p:nvSpPr>
        <p:spPr/>
        <p:txBody>
          <a:bodyPr>
            <a:normAutofit fontScale="85000" lnSpcReduction="20000"/>
          </a:bodyPr>
          <a:lstStyle/>
          <a:p>
            <a:pPr marL="0" indent="0" algn="just">
              <a:buNone/>
            </a:pPr>
            <a:r>
              <a:rPr lang="fr-FR" dirty="0" err="1"/>
              <a:t>B-Les</a:t>
            </a:r>
            <a:r>
              <a:rPr lang="fr-FR" dirty="0"/>
              <a:t> modes indirects ou acquisition de la </a:t>
            </a:r>
            <a:r>
              <a:rPr lang="fr-FR" dirty="0" smtClean="0"/>
              <a:t>nationalité</a:t>
            </a:r>
          </a:p>
          <a:p>
            <a:pPr marL="0" indent="0" algn="just">
              <a:buNone/>
            </a:pPr>
            <a:r>
              <a:rPr lang="fr-FR" dirty="0" smtClean="0"/>
              <a:t>2-la </a:t>
            </a:r>
            <a:r>
              <a:rPr lang="fr-FR" dirty="0"/>
              <a:t>naissance et la </a:t>
            </a:r>
            <a:r>
              <a:rPr lang="fr-FR" dirty="0" smtClean="0"/>
              <a:t>résidence</a:t>
            </a:r>
          </a:p>
          <a:p>
            <a:pPr marL="0" indent="0" algn="just">
              <a:buNone/>
            </a:pPr>
            <a:r>
              <a:rPr lang="fr-FR" dirty="0" smtClean="0"/>
              <a:t>On utilise souvent ces deux critères cumulativement pour accorder la nationalité. </a:t>
            </a:r>
          </a:p>
          <a:p>
            <a:pPr marL="0" indent="0" algn="just">
              <a:buNone/>
            </a:pPr>
            <a:endParaRPr lang="fr-FR" dirty="0" smtClean="0"/>
          </a:p>
          <a:p>
            <a:pPr marL="0" indent="0" algn="just">
              <a:buNone/>
            </a:pPr>
            <a:r>
              <a:rPr lang="fr-FR" dirty="0" smtClean="0"/>
              <a:t>Voir par exemple, articles 8 et 9 du CN Togo;</a:t>
            </a:r>
          </a:p>
          <a:p>
            <a:pPr marL="0" indent="0" algn="just">
              <a:buNone/>
            </a:pPr>
            <a:r>
              <a:rPr lang="fr-FR" dirty="0" smtClean="0"/>
              <a:t>En règle générale, les enfants de diplomates ne bénéficient pas de ce mode. </a:t>
            </a:r>
          </a:p>
          <a:p>
            <a:pPr marL="0" indent="0" algn="just">
              <a:buNone/>
            </a:pPr>
            <a:r>
              <a:rPr lang="fr-FR" dirty="0" smtClean="0"/>
              <a:t>3-La naturalisation </a:t>
            </a:r>
          </a:p>
          <a:p>
            <a:pPr marL="0" indent="0" algn="just">
              <a:buNone/>
            </a:pPr>
            <a:r>
              <a:rPr lang="fr-FR" dirty="0" smtClean="0"/>
              <a:t>C’est </a:t>
            </a:r>
            <a:r>
              <a:rPr lang="fr-FR" dirty="0"/>
              <a:t>l’acquisition volontaire de la nationalité qui emporte </a:t>
            </a:r>
            <a:r>
              <a:rPr lang="fr-FR" dirty="0" smtClean="0"/>
              <a:t>parfois </a:t>
            </a:r>
            <a:r>
              <a:rPr lang="fr-FR" dirty="0"/>
              <a:t>l’abandon de la nationalité d’origine</a:t>
            </a:r>
            <a:r>
              <a:rPr lang="fr-FR" dirty="0" smtClean="0"/>
              <a:t>. Elle est encadrée par des conditions de fond (âge, résidence, </a:t>
            </a:r>
            <a:r>
              <a:rPr lang="fr-FR" u="sng" dirty="0" smtClean="0"/>
              <a:t>intégration</a:t>
            </a:r>
            <a:r>
              <a:rPr lang="fr-FR" dirty="0" smtClean="0"/>
              <a:t>, moralité…) et de forme (enquête qui permet de vérifier les conditions de fond). </a:t>
            </a:r>
            <a:endParaRPr lang="fr-FR" dirty="0"/>
          </a:p>
        </p:txBody>
      </p:sp>
    </p:spTree>
    <p:extLst>
      <p:ext uri="{BB962C8B-B14F-4D97-AF65-F5344CB8AC3E}">
        <p14:creationId xmlns:p14="http://schemas.microsoft.com/office/powerpoint/2010/main" val="6927813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just"/>
            <a:r>
              <a:rPr lang="fr-FR" dirty="0" smtClean="0"/>
              <a:t>II-La perte de la nationalité  </a:t>
            </a:r>
            <a:endParaRPr lang="fr-FR" dirty="0"/>
          </a:p>
        </p:txBody>
      </p:sp>
      <p:sp>
        <p:nvSpPr>
          <p:cNvPr id="3" name="Espace réservé du contenu 2"/>
          <p:cNvSpPr>
            <a:spLocks noGrp="1"/>
          </p:cNvSpPr>
          <p:nvPr>
            <p:ph idx="1"/>
          </p:nvPr>
        </p:nvSpPr>
        <p:spPr/>
        <p:txBody>
          <a:bodyPr>
            <a:normAutofit fontScale="92500" lnSpcReduction="10000"/>
          </a:bodyPr>
          <a:lstStyle/>
          <a:p>
            <a:pPr marL="0" indent="0" algn="just">
              <a:buNone/>
            </a:pPr>
            <a:r>
              <a:rPr lang="fr-FR" dirty="0" smtClean="0"/>
              <a:t>La perte peut être involontaire ou volontaire.</a:t>
            </a:r>
          </a:p>
          <a:p>
            <a:pPr marL="0" indent="0" algn="just">
              <a:buNone/>
            </a:pPr>
            <a:r>
              <a:rPr lang="fr-FR" dirty="0" smtClean="0"/>
              <a:t>La perte est strictement encadrée en vue d’éviter l’apatridie: articles 7 et suivants de la Convention de 1961 sur la réduction des cas d’apatridie. La perte peut être  involontaire ou volontaire. </a:t>
            </a:r>
          </a:p>
          <a:p>
            <a:pPr marL="0" indent="0" algn="just">
              <a:buNone/>
            </a:pPr>
            <a:r>
              <a:rPr lang="fr-FR" dirty="0" smtClean="0"/>
              <a:t>A-La perte involontaire</a:t>
            </a:r>
          </a:p>
          <a:p>
            <a:pPr marL="0" indent="0" algn="just">
              <a:buNone/>
            </a:pPr>
            <a:r>
              <a:rPr lang="fr-FR" dirty="0" smtClean="0"/>
              <a:t>Article 15: «… </a:t>
            </a:r>
            <a:r>
              <a:rPr lang="fr-FR" i="1" dirty="0" smtClean="0"/>
              <a:t>Nul ne peut être privé arbitrairement de sa nationalité…</a:t>
            </a:r>
            <a:r>
              <a:rPr lang="fr-FR" dirty="0" smtClean="0"/>
              <a:t> » </a:t>
            </a:r>
          </a:p>
          <a:p>
            <a:pPr marL="0" indent="0" algn="just">
              <a:buNone/>
            </a:pPr>
            <a:r>
              <a:rPr lang="fr-FR" dirty="0" smtClean="0"/>
              <a:t>La perte involontaire peut intervenir des suites d’une mesure de déchéance, d’une migration forcée ou de la succession d’Etats. On s’intéressera uniquement à la déchéance car les deux autres points seront abordés dans un autre module.  </a:t>
            </a:r>
            <a:endParaRPr lang="fr-BE" dirty="0" smtClean="0"/>
          </a:p>
          <a:p>
            <a:pPr marL="0" indent="0" algn="just">
              <a:buNone/>
            </a:pPr>
            <a:endParaRPr lang="fr-FR" dirty="0" smtClean="0"/>
          </a:p>
        </p:txBody>
      </p:sp>
    </p:spTree>
    <p:extLst>
      <p:ext uri="{BB962C8B-B14F-4D97-AF65-F5344CB8AC3E}">
        <p14:creationId xmlns:p14="http://schemas.microsoft.com/office/powerpoint/2010/main" val="26406965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II-La perte de la nationalité</a:t>
            </a:r>
          </a:p>
        </p:txBody>
      </p:sp>
      <p:sp>
        <p:nvSpPr>
          <p:cNvPr id="3" name="Espace réservé du contenu 2"/>
          <p:cNvSpPr>
            <a:spLocks noGrp="1"/>
          </p:cNvSpPr>
          <p:nvPr>
            <p:ph idx="1"/>
          </p:nvPr>
        </p:nvSpPr>
        <p:spPr/>
        <p:txBody>
          <a:bodyPr>
            <a:normAutofit/>
          </a:bodyPr>
          <a:lstStyle/>
          <a:p>
            <a:pPr marL="0" indent="0">
              <a:buNone/>
            </a:pPr>
            <a:endParaRPr lang="fr-BE" dirty="0" smtClean="0"/>
          </a:p>
          <a:p>
            <a:pPr marL="0" indent="0" algn="just">
              <a:buNone/>
            </a:pPr>
            <a:r>
              <a:rPr lang="fr-BE" dirty="0" smtClean="0"/>
              <a:t>Par </a:t>
            </a:r>
            <a:r>
              <a:rPr lang="fr-BE" dirty="0"/>
              <a:t>déchéance, on entend la perte d’un droit, soit à titre de sanction, soit en raison du non-respect de ses conditions d’exercice. </a:t>
            </a:r>
            <a:r>
              <a:rPr lang="fr-BE" dirty="0" smtClean="0"/>
              <a:t>La Convention de 1961 prévoit en son article 8 (1) qu’un Etat signataire ne peut déchoir une personne de sa nationalité si cette déchéance le rendrait apatride. L’article 8 (3) énumère les exceptions à cette règle.</a:t>
            </a:r>
            <a:endParaRPr lang="fr-FR" dirty="0"/>
          </a:p>
          <a:p>
            <a:endParaRPr lang="fr-FR" dirty="0"/>
          </a:p>
        </p:txBody>
      </p:sp>
    </p:spTree>
    <p:extLst>
      <p:ext uri="{BB962C8B-B14F-4D97-AF65-F5344CB8AC3E}">
        <p14:creationId xmlns:p14="http://schemas.microsoft.com/office/powerpoint/2010/main" val="1391501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II-La perte de la nationalité </a:t>
            </a:r>
          </a:p>
        </p:txBody>
      </p:sp>
      <p:sp>
        <p:nvSpPr>
          <p:cNvPr id="3" name="Espace réservé du contenu 2"/>
          <p:cNvSpPr>
            <a:spLocks noGrp="1"/>
          </p:cNvSpPr>
          <p:nvPr>
            <p:ph idx="1"/>
          </p:nvPr>
        </p:nvSpPr>
        <p:spPr/>
        <p:txBody>
          <a:bodyPr>
            <a:normAutofit/>
          </a:bodyPr>
          <a:lstStyle/>
          <a:p>
            <a:pPr algn="just"/>
            <a:r>
              <a:rPr lang="fr-FR" dirty="0" err="1" smtClean="0"/>
              <a:t>B-La</a:t>
            </a:r>
            <a:r>
              <a:rPr lang="fr-FR" dirty="0" smtClean="0"/>
              <a:t> perte volontaire </a:t>
            </a:r>
          </a:p>
          <a:p>
            <a:pPr algn="just"/>
            <a:r>
              <a:rPr lang="fr-FR" dirty="0" smtClean="0"/>
              <a:t>« </a:t>
            </a:r>
            <a:r>
              <a:rPr lang="fr-FR" i="1" dirty="0" smtClean="0"/>
              <a:t>Nul ne peut être arbitrairement (…) du droit de changer de nationalité</a:t>
            </a:r>
            <a:r>
              <a:rPr lang="fr-FR" dirty="0" smtClean="0"/>
              <a:t> » (article 15  DUDH). </a:t>
            </a:r>
          </a:p>
          <a:p>
            <a:pPr algn="just"/>
            <a:r>
              <a:rPr lang="fr-FR" dirty="0" smtClean="0"/>
              <a:t>La </a:t>
            </a:r>
            <a:r>
              <a:rPr lang="fr-FR" dirty="0"/>
              <a:t>perte volontaire est celle qui intervient suite à la volonté de </a:t>
            </a:r>
            <a:r>
              <a:rPr lang="fr-FR" dirty="0" smtClean="0"/>
              <a:t>l’individu</a:t>
            </a:r>
            <a:r>
              <a:rPr lang="fr-FR" dirty="0"/>
              <a:t> </a:t>
            </a:r>
            <a:r>
              <a:rPr lang="fr-FR" dirty="0" smtClean="0"/>
              <a:t>en vue de l’acquisition d’une autre nationalité lorsque la double nationalité n’est pas admise (Exemple en cas d’acquisition de la nationalité allemande). </a:t>
            </a:r>
            <a:endParaRPr lang="fr-FR" sz="2400" dirty="0"/>
          </a:p>
          <a:p>
            <a:pPr marL="0" indent="0" algn="just">
              <a:buNone/>
            </a:pPr>
            <a:endParaRPr lang="fr-FR" sz="2400" dirty="0" smtClean="0"/>
          </a:p>
          <a:p>
            <a:pPr marL="0" indent="0" algn="just">
              <a:buNone/>
            </a:pPr>
            <a:endParaRPr lang="fr-FR" sz="2400" dirty="0" smtClean="0"/>
          </a:p>
        </p:txBody>
      </p:sp>
    </p:spTree>
    <p:extLst>
      <p:ext uri="{BB962C8B-B14F-4D97-AF65-F5344CB8AC3E}">
        <p14:creationId xmlns:p14="http://schemas.microsoft.com/office/powerpoint/2010/main" val="23702264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p>
            <a:endParaRPr lang="fr-FR" dirty="0" smtClean="0"/>
          </a:p>
          <a:p>
            <a:endParaRPr lang="fr-FR" dirty="0"/>
          </a:p>
          <a:p>
            <a:endParaRPr lang="fr-FR" dirty="0" smtClean="0"/>
          </a:p>
          <a:p>
            <a:pPr marL="0" indent="0" algn="ctr">
              <a:buNone/>
            </a:pPr>
            <a:r>
              <a:rPr lang="fr-FR" dirty="0" smtClean="0"/>
              <a:t>      MERCI DE VOTRE AIMABLE ATTENTION </a:t>
            </a:r>
            <a:endParaRPr lang="fr-FR" dirty="0"/>
          </a:p>
        </p:txBody>
      </p:sp>
    </p:spTree>
    <p:extLst>
      <p:ext uri="{BB962C8B-B14F-4D97-AF65-F5344CB8AC3E}">
        <p14:creationId xmlns:p14="http://schemas.microsoft.com/office/powerpoint/2010/main" val="81540818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655</TotalTime>
  <Words>1033</Words>
  <Application>Microsoft Office PowerPoint</Application>
  <PresentationFormat>Affichage à l'écran (4:3)</PresentationFormat>
  <Paragraphs>150</Paragraphs>
  <Slides>25</Slides>
  <Notes>1</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25</vt:i4>
      </vt:variant>
    </vt:vector>
  </HeadingPairs>
  <TitlesOfParts>
    <vt:vector size="29" baseType="lpstr">
      <vt:lpstr>Calibri</vt:lpstr>
      <vt:lpstr>Constantia</vt:lpstr>
      <vt:lpstr>Wingdings 2</vt:lpstr>
      <vt:lpstr>Débit</vt:lpstr>
      <vt:lpstr> « Généralité sur la nationalité » </vt:lpstr>
      <vt:lpstr>Objectifs </vt:lpstr>
      <vt:lpstr>Approche </vt:lpstr>
      <vt:lpstr>Plan de présentation</vt:lpstr>
      <vt:lpstr>Pour commencer </vt:lpstr>
      <vt:lpstr>Introduction</vt:lpstr>
      <vt:lpstr>Introduction </vt:lpstr>
      <vt:lpstr>Introduction </vt:lpstr>
      <vt:lpstr>Introduction </vt:lpstr>
      <vt:lpstr>Introduction </vt:lpstr>
      <vt:lpstr>Introduction </vt:lpstr>
      <vt:lpstr>Introduction </vt:lpstr>
      <vt:lpstr>Introduction </vt:lpstr>
      <vt:lpstr>Introduction</vt:lpstr>
      <vt:lpstr>Introduction</vt:lpstr>
      <vt:lpstr>Introduction </vt:lpstr>
      <vt:lpstr>I-Les modes d’accès à la nationalité </vt:lpstr>
      <vt:lpstr>I-Les modes d’accès à la nationalité  </vt:lpstr>
      <vt:lpstr>I-Les modes d’accès à la nationalité </vt:lpstr>
      <vt:lpstr>I-Les modes d’accès à la nationalité</vt:lpstr>
      <vt:lpstr>I-Les modes d’accès à la nationalité</vt:lpstr>
      <vt:lpstr>II-La perte de la nationalité  </vt:lpstr>
      <vt:lpstr>II-La perte de la nationalité</vt:lpstr>
      <vt:lpstr>II-La perte de la nationalité </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CIFAF 2017  « Le contentieux du droit d’auteur et des droits voisins »</dc:title>
  <dc:creator>HP 350</dc:creator>
  <cp:lastModifiedBy>MONTCHO A. ERIC</cp:lastModifiedBy>
  <cp:revision>57</cp:revision>
  <dcterms:created xsi:type="dcterms:W3CDTF">2017-08-23T21:27:08Z</dcterms:created>
  <dcterms:modified xsi:type="dcterms:W3CDTF">2024-03-18T23:53:48Z</dcterms:modified>
</cp:coreProperties>
</file>